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3"/>
  </p:notesMasterIdLst>
  <p:handoutMasterIdLst>
    <p:handoutMasterId r:id="rId4"/>
  </p:handoutMasterIdLst>
  <p:sldIdLst>
    <p:sldId id="260" r:id="rId2"/>
  </p:sldIdLst>
  <p:sldSz cx="43891200" cy="32918400"/>
  <p:notesSz cx="32099250" cy="42208450"/>
  <p:defaultTextStyle>
    <a:defPPr>
      <a:defRPr lang="en-US"/>
    </a:defPPr>
    <a:lvl1pPr algn="l" rtl="0" fontAlgn="base">
      <a:spcBef>
        <a:spcPct val="0"/>
      </a:spcBef>
      <a:spcAft>
        <a:spcPct val="0"/>
      </a:spcAft>
      <a:defRPr sz="1900" kern="1200">
        <a:solidFill>
          <a:schemeClr val="tx1"/>
        </a:solidFill>
        <a:latin typeface="Arial" charset="0"/>
        <a:ea typeface="+mn-ea"/>
        <a:cs typeface="+mn-cs"/>
      </a:defRPr>
    </a:lvl1pPr>
    <a:lvl2pPr marL="457200" algn="l" rtl="0" fontAlgn="base">
      <a:spcBef>
        <a:spcPct val="0"/>
      </a:spcBef>
      <a:spcAft>
        <a:spcPct val="0"/>
      </a:spcAft>
      <a:defRPr sz="1900" kern="1200">
        <a:solidFill>
          <a:schemeClr val="tx1"/>
        </a:solidFill>
        <a:latin typeface="Arial" charset="0"/>
        <a:ea typeface="+mn-ea"/>
        <a:cs typeface="+mn-cs"/>
      </a:defRPr>
    </a:lvl2pPr>
    <a:lvl3pPr marL="914400" algn="l" rtl="0" fontAlgn="base">
      <a:spcBef>
        <a:spcPct val="0"/>
      </a:spcBef>
      <a:spcAft>
        <a:spcPct val="0"/>
      </a:spcAft>
      <a:defRPr sz="1900" kern="1200">
        <a:solidFill>
          <a:schemeClr val="tx1"/>
        </a:solidFill>
        <a:latin typeface="Arial" charset="0"/>
        <a:ea typeface="+mn-ea"/>
        <a:cs typeface="+mn-cs"/>
      </a:defRPr>
    </a:lvl3pPr>
    <a:lvl4pPr marL="1371600" algn="l" rtl="0" fontAlgn="base">
      <a:spcBef>
        <a:spcPct val="0"/>
      </a:spcBef>
      <a:spcAft>
        <a:spcPct val="0"/>
      </a:spcAft>
      <a:defRPr sz="1900" kern="1200">
        <a:solidFill>
          <a:schemeClr val="tx1"/>
        </a:solidFill>
        <a:latin typeface="Arial" charset="0"/>
        <a:ea typeface="+mn-ea"/>
        <a:cs typeface="+mn-cs"/>
      </a:defRPr>
    </a:lvl4pPr>
    <a:lvl5pPr marL="1828800" algn="l" rtl="0" fontAlgn="base">
      <a:spcBef>
        <a:spcPct val="0"/>
      </a:spcBef>
      <a:spcAft>
        <a:spcPct val="0"/>
      </a:spcAft>
      <a:defRPr sz="1900" kern="1200">
        <a:solidFill>
          <a:schemeClr val="tx1"/>
        </a:solidFill>
        <a:latin typeface="Arial" charset="0"/>
        <a:ea typeface="+mn-ea"/>
        <a:cs typeface="+mn-cs"/>
      </a:defRPr>
    </a:lvl5pPr>
    <a:lvl6pPr marL="2286000" algn="l" defTabSz="914400" rtl="0" eaLnBrk="1" latinLnBrk="0" hangingPunct="1">
      <a:defRPr sz="1900" kern="1200">
        <a:solidFill>
          <a:schemeClr val="tx1"/>
        </a:solidFill>
        <a:latin typeface="Arial" charset="0"/>
        <a:ea typeface="+mn-ea"/>
        <a:cs typeface="+mn-cs"/>
      </a:defRPr>
    </a:lvl6pPr>
    <a:lvl7pPr marL="2743200" algn="l" defTabSz="914400" rtl="0" eaLnBrk="1" latinLnBrk="0" hangingPunct="1">
      <a:defRPr sz="1900" kern="1200">
        <a:solidFill>
          <a:schemeClr val="tx1"/>
        </a:solidFill>
        <a:latin typeface="Arial" charset="0"/>
        <a:ea typeface="+mn-ea"/>
        <a:cs typeface="+mn-cs"/>
      </a:defRPr>
    </a:lvl7pPr>
    <a:lvl8pPr marL="3200400" algn="l" defTabSz="914400" rtl="0" eaLnBrk="1" latinLnBrk="0" hangingPunct="1">
      <a:defRPr sz="1900" kern="1200">
        <a:solidFill>
          <a:schemeClr val="tx1"/>
        </a:solidFill>
        <a:latin typeface="Arial" charset="0"/>
        <a:ea typeface="+mn-ea"/>
        <a:cs typeface="+mn-cs"/>
      </a:defRPr>
    </a:lvl8pPr>
    <a:lvl9pPr marL="3657600" algn="l" defTabSz="914400" rtl="0" eaLnBrk="1" latinLnBrk="0" hangingPunct="1">
      <a:defRPr sz="19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EDEF"/>
    <a:srgbClr val="AC8300"/>
    <a:srgbClr val="BC22E6"/>
    <a:srgbClr val="261ED0"/>
    <a:srgbClr val="FFA401"/>
    <a:srgbClr val="FFCC00"/>
    <a:srgbClr val="FFFF66"/>
    <a:srgbClr val="FFF301"/>
    <a:srgbClr val="FFF98B"/>
    <a:srgbClr val="AFF2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695" autoAdjust="0"/>
    <p:restoredTop sz="99417" autoAdjust="0"/>
  </p:normalViewPr>
  <p:slideViewPr>
    <p:cSldViewPr>
      <p:cViewPr>
        <p:scale>
          <a:sx n="33" d="100"/>
          <a:sy n="33" d="100"/>
        </p:scale>
        <p:origin x="2664" y="3504"/>
      </p:cViewPr>
      <p:guideLst>
        <p:guide orient="horz" pos="10368"/>
        <p:guide pos="13824"/>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234086400" cy="2340864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13909675" cy="2109788"/>
          </a:xfrm>
          <a:prstGeom prst="rect">
            <a:avLst/>
          </a:prstGeom>
          <a:noFill/>
          <a:ln w="9525">
            <a:noFill/>
            <a:miter lim="800000"/>
            <a:headEnd/>
            <a:tailEnd/>
          </a:ln>
          <a:effectLst/>
        </p:spPr>
        <p:txBody>
          <a:bodyPr vert="horz" wrap="square" lIns="424611" tIns="212305" rIns="424611" bIns="212305" numCol="1" anchor="t" anchorCtr="0" compatLnSpc="1">
            <a:prstTxWarp prst="textNoShape">
              <a:avLst/>
            </a:prstTxWarp>
          </a:bodyPr>
          <a:lstStyle>
            <a:lvl1pPr defTabSz="4246563" eaLnBrk="0" hangingPunct="0">
              <a:defRPr sz="5600"/>
            </a:lvl1pPr>
          </a:lstStyle>
          <a:p>
            <a:pPr>
              <a:defRPr/>
            </a:pPr>
            <a:endParaRPr lang="en-US" dirty="0"/>
          </a:p>
        </p:txBody>
      </p:sp>
      <p:sp>
        <p:nvSpPr>
          <p:cNvPr id="76803" name="Rectangle 3"/>
          <p:cNvSpPr>
            <a:spLocks noGrp="1" noChangeArrowheads="1"/>
          </p:cNvSpPr>
          <p:nvPr>
            <p:ph type="dt" sz="quarter" idx="1"/>
          </p:nvPr>
        </p:nvSpPr>
        <p:spPr bwMode="auto">
          <a:xfrm>
            <a:off x="18189575" y="0"/>
            <a:ext cx="13909675" cy="2109788"/>
          </a:xfrm>
          <a:prstGeom prst="rect">
            <a:avLst/>
          </a:prstGeom>
          <a:noFill/>
          <a:ln w="9525">
            <a:noFill/>
            <a:miter lim="800000"/>
            <a:headEnd/>
            <a:tailEnd/>
          </a:ln>
          <a:effectLst/>
        </p:spPr>
        <p:txBody>
          <a:bodyPr vert="horz" wrap="square" lIns="424611" tIns="212305" rIns="424611" bIns="212305" numCol="1" anchor="t" anchorCtr="0" compatLnSpc="1">
            <a:prstTxWarp prst="textNoShape">
              <a:avLst/>
            </a:prstTxWarp>
          </a:bodyPr>
          <a:lstStyle>
            <a:lvl1pPr algn="r" defTabSz="4246563" eaLnBrk="0" hangingPunct="0">
              <a:defRPr sz="5600"/>
            </a:lvl1pPr>
          </a:lstStyle>
          <a:p>
            <a:pPr>
              <a:defRPr/>
            </a:pPr>
            <a:endParaRPr lang="en-US" dirty="0"/>
          </a:p>
        </p:txBody>
      </p:sp>
      <p:sp>
        <p:nvSpPr>
          <p:cNvPr id="76804" name="Rectangle 4"/>
          <p:cNvSpPr>
            <a:spLocks noGrp="1" noChangeArrowheads="1"/>
          </p:cNvSpPr>
          <p:nvPr>
            <p:ph type="ftr" sz="quarter" idx="2"/>
          </p:nvPr>
        </p:nvSpPr>
        <p:spPr bwMode="auto">
          <a:xfrm>
            <a:off x="0" y="40098663"/>
            <a:ext cx="13909675" cy="2109787"/>
          </a:xfrm>
          <a:prstGeom prst="rect">
            <a:avLst/>
          </a:prstGeom>
          <a:noFill/>
          <a:ln w="9525">
            <a:noFill/>
            <a:miter lim="800000"/>
            <a:headEnd/>
            <a:tailEnd/>
          </a:ln>
          <a:effectLst/>
        </p:spPr>
        <p:txBody>
          <a:bodyPr vert="horz" wrap="square" lIns="424611" tIns="212305" rIns="424611" bIns="212305" numCol="1" anchor="b" anchorCtr="0" compatLnSpc="1">
            <a:prstTxWarp prst="textNoShape">
              <a:avLst/>
            </a:prstTxWarp>
          </a:bodyPr>
          <a:lstStyle>
            <a:lvl1pPr defTabSz="4246563" eaLnBrk="0" hangingPunct="0">
              <a:defRPr sz="5600"/>
            </a:lvl1pPr>
          </a:lstStyle>
          <a:p>
            <a:pPr>
              <a:defRPr/>
            </a:pPr>
            <a:endParaRPr lang="en-US" dirty="0"/>
          </a:p>
        </p:txBody>
      </p:sp>
      <p:sp>
        <p:nvSpPr>
          <p:cNvPr id="76805" name="Rectangle 5"/>
          <p:cNvSpPr>
            <a:spLocks noGrp="1" noChangeArrowheads="1"/>
          </p:cNvSpPr>
          <p:nvPr>
            <p:ph type="sldNum" sz="quarter" idx="3"/>
          </p:nvPr>
        </p:nvSpPr>
        <p:spPr bwMode="auto">
          <a:xfrm>
            <a:off x="18189575" y="40098663"/>
            <a:ext cx="13909675" cy="2109787"/>
          </a:xfrm>
          <a:prstGeom prst="rect">
            <a:avLst/>
          </a:prstGeom>
          <a:noFill/>
          <a:ln w="9525">
            <a:noFill/>
            <a:miter lim="800000"/>
            <a:headEnd/>
            <a:tailEnd/>
          </a:ln>
          <a:effectLst/>
        </p:spPr>
        <p:txBody>
          <a:bodyPr vert="horz" wrap="square" lIns="424611" tIns="212305" rIns="424611" bIns="212305" numCol="1" anchor="b" anchorCtr="0" compatLnSpc="1">
            <a:prstTxWarp prst="textNoShape">
              <a:avLst/>
            </a:prstTxWarp>
          </a:bodyPr>
          <a:lstStyle>
            <a:lvl1pPr algn="r" defTabSz="4246563" eaLnBrk="0" hangingPunct="0">
              <a:defRPr sz="5600"/>
            </a:lvl1pPr>
          </a:lstStyle>
          <a:p>
            <a:pPr>
              <a:defRPr/>
            </a:pPr>
            <a:fld id="{3EA8142F-D5C2-4665-A570-594A62ED1BBB}"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13909675" cy="2109788"/>
          </a:xfrm>
          <a:prstGeom prst="rect">
            <a:avLst/>
          </a:prstGeom>
          <a:noFill/>
          <a:ln w="9525">
            <a:noFill/>
            <a:miter lim="800000"/>
            <a:headEnd/>
            <a:tailEnd/>
          </a:ln>
          <a:effectLst/>
        </p:spPr>
        <p:txBody>
          <a:bodyPr vert="horz" wrap="square" lIns="424611" tIns="212305" rIns="424611" bIns="212305" numCol="1" anchor="t" anchorCtr="0" compatLnSpc="1">
            <a:prstTxWarp prst="textNoShape">
              <a:avLst/>
            </a:prstTxWarp>
          </a:bodyPr>
          <a:lstStyle>
            <a:lvl1pPr defTabSz="4246563">
              <a:defRPr sz="5600"/>
            </a:lvl1pPr>
          </a:lstStyle>
          <a:p>
            <a:pPr>
              <a:defRPr/>
            </a:pPr>
            <a:endParaRPr lang="en-US" dirty="0"/>
          </a:p>
        </p:txBody>
      </p:sp>
      <p:sp>
        <p:nvSpPr>
          <p:cNvPr id="28675" name="Rectangle 3"/>
          <p:cNvSpPr>
            <a:spLocks noGrp="1" noChangeArrowheads="1"/>
          </p:cNvSpPr>
          <p:nvPr>
            <p:ph type="dt" idx="1"/>
          </p:nvPr>
        </p:nvSpPr>
        <p:spPr bwMode="auto">
          <a:xfrm>
            <a:off x="18181638" y="0"/>
            <a:ext cx="13909675" cy="2109788"/>
          </a:xfrm>
          <a:prstGeom prst="rect">
            <a:avLst/>
          </a:prstGeom>
          <a:noFill/>
          <a:ln w="9525">
            <a:noFill/>
            <a:miter lim="800000"/>
            <a:headEnd/>
            <a:tailEnd/>
          </a:ln>
          <a:effectLst/>
        </p:spPr>
        <p:txBody>
          <a:bodyPr vert="horz" wrap="square" lIns="424611" tIns="212305" rIns="424611" bIns="212305" numCol="1" anchor="t" anchorCtr="0" compatLnSpc="1">
            <a:prstTxWarp prst="textNoShape">
              <a:avLst/>
            </a:prstTxWarp>
          </a:bodyPr>
          <a:lstStyle>
            <a:lvl1pPr algn="r" defTabSz="4246563">
              <a:defRPr sz="5600"/>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5499100" y="3165475"/>
            <a:ext cx="21102638" cy="15828963"/>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3209925" y="20048538"/>
            <a:ext cx="25679400" cy="18994437"/>
          </a:xfrm>
          <a:prstGeom prst="rect">
            <a:avLst/>
          </a:prstGeom>
          <a:noFill/>
          <a:ln w="9525">
            <a:noFill/>
            <a:miter lim="800000"/>
            <a:headEnd/>
            <a:tailEnd/>
          </a:ln>
          <a:effectLst/>
        </p:spPr>
        <p:txBody>
          <a:bodyPr vert="horz" wrap="square" lIns="424611" tIns="212305" rIns="424611" bIns="2123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40090725"/>
            <a:ext cx="13909675" cy="2109788"/>
          </a:xfrm>
          <a:prstGeom prst="rect">
            <a:avLst/>
          </a:prstGeom>
          <a:noFill/>
          <a:ln w="9525">
            <a:noFill/>
            <a:miter lim="800000"/>
            <a:headEnd/>
            <a:tailEnd/>
          </a:ln>
          <a:effectLst/>
        </p:spPr>
        <p:txBody>
          <a:bodyPr vert="horz" wrap="square" lIns="424611" tIns="212305" rIns="424611" bIns="212305" numCol="1" anchor="b" anchorCtr="0" compatLnSpc="1">
            <a:prstTxWarp prst="textNoShape">
              <a:avLst/>
            </a:prstTxWarp>
          </a:bodyPr>
          <a:lstStyle>
            <a:lvl1pPr defTabSz="4246563">
              <a:defRPr sz="5600"/>
            </a:lvl1pPr>
          </a:lstStyle>
          <a:p>
            <a:pPr>
              <a:defRPr/>
            </a:pPr>
            <a:endParaRPr lang="en-US" dirty="0"/>
          </a:p>
        </p:txBody>
      </p:sp>
      <p:sp>
        <p:nvSpPr>
          <p:cNvPr id="28679" name="Rectangle 7"/>
          <p:cNvSpPr>
            <a:spLocks noGrp="1" noChangeArrowheads="1"/>
          </p:cNvSpPr>
          <p:nvPr>
            <p:ph type="sldNum" sz="quarter" idx="5"/>
          </p:nvPr>
        </p:nvSpPr>
        <p:spPr bwMode="auto">
          <a:xfrm>
            <a:off x="18181638" y="40090725"/>
            <a:ext cx="13909675" cy="2109788"/>
          </a:xfrm>
          <a:prstGeom prst="rect">
            <a:avLst/>
          </a:prstGeom>
          <a:noFill/>
          <a:ln w="9525">
            <a:noFill/>
            <a:miter lim="800000"/>
            <a:headEnd/>
            <a:tailEnd/>
          </a:ln>
          <a:effectLst/>
        </p:spPr>
        <p:txBody>
          <a:bodyPr vert="horz" wrap="square" lIns="424611" tIns="212305" rIns="424611" bIns="212305" numCol="1" anchor="b" anchorCtr="0" compatLnSpc="1">
            <a:prstTxWarp prst="textNoShape">
              <a:avLst/>
            </a:prstTxWarp>
          </a:bodyPr>
          <a:lstStyle>
            <a:lvl1pPr algn="r" defTabSz="4246563">
              <a:defRPr sz="5600"/>
            </a:lvl1pPr>
          </a:lstStyle>
          <a:p>
            <a:pPr>
              <a:defRPr/>
            </a:pPr>
            <a:fld id="{F2ABCBA9-5885-44AF-9DBE-B9778082CC31}"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8D2588BB-83D2-4884-A248-3DEB6DA9A701}" type="slidenum">
              <a:rPr lang="en-US" smtClean="0"/>
              <a:pPr/>
              <a:t>1</a:t>
            </a:fld>
            <a:endParaRPr lang="en-US" dirty="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838" y="9658350"/>
            <a:ext cx="34197925" cy="6664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6035675" y="17618075"/>
            <a:ext cx="28162250" cy="79438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05E6C4EB-EFEB-475E-B94F-484C3351540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D04A0E72-05C9-40B6-9374-91A10FA117A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170313" y="1244600"/>
            <a:ext cx="9051925" cy="26527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11363" y="1244600"/>
            <a:ext cx="27006550" cy="26527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76E2399D-610A-4B4A-9CAC-9FE90E32C173}"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011363" y="1244600"/>
            <a:ext cx="36210875" cy="5181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2011363" y="7254875"/>
            <a:ext cx="18029237" cy="10182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20193000" y="7254875"/>
            <a:ext cx="18029238" cy="10182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2011363" y="17589500"/>
            <a:ext cx="18029237" cy="10182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193000" y="17589500"/>
            <a:ext cx="18029238" cy="10182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vl1pPr>
          </a:lstStyle>
          <a:p>
            <a:pPr>
              <a:defRPr/>
            </a:pPr>
            <a:fld id="{088CDE38-8CD8-4122-BF5A-D268CCA62C5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12308812-D554-4119-BB02-1B36C0CE235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78175" y="19978688"/>
            <a:ext cx="34197925" cy="617378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178175" y="13177838"/>
            <a:ext cx="34197925" cy="68008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A8097DBA-42F4-4BDD-8739-FC1D1605378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11363" y="7254875"/>
            <a:ext cx="18029237" cy="20516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0193000" y="7254875"/>
            <a:ext cx="18029238" cy="20516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vl1pPr>
          </a:lstStyle>
          <a:p>
            <a:pPr>
              <a:defRPr/>
            </a:pPr>
            <a:fld id="{E27CD841-6871-494B-A850-E92152D58A1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11363" y="6959600"/>
            <a:ext cx="17776825" cy="29003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11363" y="9859963"/>
            <a:ext cx="17776825" cy="17911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437475" y="6959600"/>
            <a:ext cx="17784763" cy="29003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0437475" y="9859963"/>
            <a:ext cx="17784763" cy="17911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vl1pPr>
          </a:lstStyle>
          <a:p>
            <a:pPr>
              <a:defRPr/>
            </a:pPr>
            <a:fld id="{8537FBAC-12FA-4D84-BFD5-B6E12B0FB82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vl1pPr>
          </a:lstStyle>
          <a:p>
            <a:pPr>
              <a:defRPr/>
            </a:pPr>
            <a:fld id="{4DC13CDF-67A8-4312-8470-1D5EC18EC67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vl1pPr>
          </a:lstStyle>
          <a:p>
            <a:pPr>
              <a:defRPr/>
            </a:pPr>
            <a:fld id="{49BE075A-FC03-406B-8E92-9468A83F879B}"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363" y="1238250"/>
            <a:ext cx="13236575" cy="52673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730538" y="1238250"/>
            <a:ext cx="22491700" cy="265334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11363" y="6505575"/>
            <a:ext cx="13236575" cy="2126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vl1pPr>
          </a:lstStyle>
          <a:p>
            <a:pPr>
              <a:defRPr/>
            </a:pPr>
            <a:fld id="{A88CF780-DF47-4A72-AA73-961E2F0E81E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6700" y="21763038"/>
            <a:ext cx="24139525" cy="25685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886700" y="2778125"/>
            <a:ext cx="24139525" cy="18653125"/>
          </a:xfrm>
        </p:spPr>
        <p:txBody>
          <a:bodyPr lIns="407446" tIns="203725" rIns="407446" bIns="203725"/>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7886700" y="24331613"/>
            <a:ext cx="24139525" cy="3649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vl1pPr>
          </a:lstStyle>
          <a:p>
            <a:pPr>
              <a:defRPr/>
            </a:pPr>
            <a:fld id="{6FC6FB05-373F-4444-A1FC-438000FAB3F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9F5FF">
            <a:alpha val="0"/>
          </a:srgbClr>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193925" y="1317625"/>
            <a:ext cx="39503350" cy="5486400"/>
          </a:xfrm>
          <a:prstGeom prst="rect">
            <a:avLst/>
          </a:prstGeom>
          <a:noFill/>
          <a:ln w="9525">
            <a:noFill/>
            <a:miter lim="800000"/>
            <a:headEnd/>
            <a:tailEnd/>
          </a:ln>
        </p:spPr>
        <p:txBody>
          <a:bodyPr vert="horz" wrap="square" lIns="438779" tIns="219391" rIns="438779" bIns="219391"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2193925" y="7681913"/>
            <a:ext cx="39503350" cy="21723350"/>
          </a:xfrm>
          <a:prstGeom prst="rect">
            <a:avLst/>
          </a:prstGeom>
          <a:noFill/>
          <a:ln w="9525">
            <a:noFill/>
            <a:miter lim="800000"/>
            <a:headEnd/>
            <a:tailEnd/>
          </a:ln>
        </p:spPr>
        <p:txBody>
          <a:bodyPr vert="horz" wrap="square" lIns="438779" tIns="219391" rIns="438779" bIns="21939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4" name="Rectangle 4"/>
          <p:cNvSpPr>
            <a:spLocks noGrp="1" noChangeArrowheads="1"/>
          </p:cNvSpPr>
          <p:nvPr>
            <p:ph type="dt" sz="half" idx="2"/>
          </p:nvPr>
        </p:nvSpPr>
        <p:spPr bwMode="auto">
          <a:xfrm>
            <a:off x="2193925" y="29976763"/>
            <a:ext cx="10242550" cy="2286000"/>
          </a:xfrm>
          <a:prstGeom prst="rect">
            <a:avLst/>
          </a:prstGeom>
          <a:noFill/>
          <a:ln w="9525">
            <a:noFill/>
            <a:miter lim="800000"/>
            <a:headEnd/>
            <a:tailEnd/>
          </a:ln>
        </p:spPr>
        <p:txBody>
          <a:bodyPr vert="horz" wrap="square" lIns="438779" tIns="219391" rIns="438779" bIns="219391" numCol="1" anchor="t" anchorCtr="0" compatLnSpc="1">
            <a:prstTxWarp prst="textNoShape">
              <a:avLst/>
            </a:prstTxWarp>
          </a:bodyPr>
          <a:lstStyle>
            <a:lvl1pPr>
              <a:defRPr sz="6700"/>
            </a:lvl1pPr>
          </a:lstStyle>
          <a:p>
            <a:pPr>
              <a:defRPr/>
            </a:pPr>
            <a:endParaRPr lang="en-US" dirty="0"/>
          </a:p>
        </p:txBody>
      </p:sp>
      <p:sp>
        <p:nvSpPr>
          <p:cNvPr id="81925" name="Rectangle 5"/>
          <p:cNvSpPr>
            <a:spLocks noGrp="1" noChangeArrowheads="1"/>
          </p:cNvSpPr>
          <p:nvPr>
            <p:ph type="ftr" sz="quarter" idx="3"/>
          </p:nvPr>
        </p:nvSpPr>
        <p:spPr bwMode="auto">
          <a:xfrm>
            <a:off x="14995525" y="29976763"/>
            <a:ext cx="13900150" cy="2286000"/>
          </a:xfrm>
          <a:prstGeom prst="rect">
            <a:avLst/>
          </a:prstGeom>
          <a:noFill/>
          <a:ln w="9525">
            <a:noFill/>
            <a:miter lim="800000"/>
            <a:headEnd/>
            <a:tailEnd/>
          </a:ln>
        </p:spPr>
        <p:txBody>
          <a:bodyPr vert="horz" wrap="square" lIns="438779" tIns="219391" rIns="438779" bIns="219391" numCol="1" anchor="t" anchorCtr="0" compatLnSpc="1">
            <a:prstTxWarp prst="textNoShape">
              <a:avLst/>
            </a:prstTxWarp>
          </a:bodyPr>
          <a:lstStyle>
            <a:lvl1pPr algn="ctr">
              <a:defRPr sz="6700"/>
            </a:lvl1pPr>
          </a:lstStyle>
          <a:p>
            <a:pPr>
              <a:defRPr/>
            </a:pPr>
            <a:endParaRPr lang="en-US" dirty="0"/>
          </a:p>
        </p:txBody>
      </p:sp>
      <p:sp>
        <p:nvSpPr>
          <p:cNvPr id="81926" name="Rectangle 6"/>
          <p:cNvSpPr>
            <a:spLocks noGrp="1" noChangeArrowheads="1"/>
          </p:cNvSpPr>
          <p:nvPr>
            <p:ph type="sldNum" sz="quarter" idx="4"/>
          </p:nvPr>
        </p:nvSpPr>
        <p:spPr bwMode="auto">
          <a:xfrm>
            <a:off x="31454725" y="29976763"/>
            <a:ext cx="10242550" cy="2286000"/>
          </a:xfrm>
          <a:prstGeom prst="rect">
            <a:avLst/>
          </a:prstGeom>
          <a:noFill/>
          <a:ln w="9525">
            <a:noFill/>
            <a:miter lim="800000"/>
            <a:headEnd/>
            <a:tailEnd/>
          </a:ln>
        </p:spPr>
        <p:txBody>
          <a:bodyPr vert="horz" wrap="square" lIns="438779" tIns="219391" rIns="438779" bIns="219391" numCol="1" anchor="t" anchorCtr="0" compatLnSpc="1">
            <a:prstTxWarp prst="textNoShape">
              <a:avLst/>
            </a:prstTxWarp>
          </a:bodyPr>
          <a:lstStyle>
            <a:lvl1pPr algn="r">
              <a:defRPr sz="6700"/>
            </a:lvl1pPr>
          </a:lstStyle>
          <a:p>
            <a:pPr>
              <a:defRPr/>
            </a:pPr>
            <a:fld id="{D1C1D449-D989-4850-9062-54FC0EB44E8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p:txStyles>
    <p:titleStyle>
      <a:lvl1pPr algn="ctr" defTabSz="4387850" rtl="0" eaLnBrk="0" fontAlgn="base" hangingPunct="0">
        <a:spcBef>
          <a:spcPct val="0"/>
        </a:spcBef>
        <a:spcAft>
          <a:spcPct val="0"/>
        </a:spcAft>
        <a:defRPr sz="21100">
          <a:solidFill>
            <a:schemeClr val="tx2"/>
          </a:solidFill>
          <a:latin typeface="+mj-lt"/>
          <a:ea typeface="+mj-ea"/>
          <a:cs typeface="+mj-cs"/>
        </a:defRPr>
      </a:lvl1pPr>
      <a:lvl2pPr algn="ctr" defTabSz="4387850" rtl="0" eaLnBrk="0" fontAlgn="base" hangingPunct="0">
        <a:spcBef>
          <a:spcPct val="0"/>
        </a:spcBef>
        <a:spcAft>
          <a:spcPct val="0"/>
        </a:spcAft>
        <a:defRPr sz="21100">
          <a:solidFill>
            <a:schemeClr val="tx2"/>
          </a:solidFill>
          <a:latin typeface="Arial" charset="0"/>
        </a:defRPr>
      </a:lvl2pPr>
      <a:lvl3pPr algn="ctr" defTabSz="4387850" rtl="0" eaLnBrk="0" fontAlgn="base" hangingPunct="0">
        <a:spcBef>
          <a:spcPct val="0"/>
        </a:spcBef>
        <a:spcAft>
          <a:spcPct val="0"/>
        </a:spcAft>
        <a:defRPr sz="21100">
          <a:solidFill>
            <a:schemeClr val="tx2"/>
          </a:solidFill>
          <a:latin typeface="Arial" charset="0"/>
        </a:defRPr>
      </a:lvl3pPr>
      <a:lvl4pPr algn="ctr" defTabSz="4387850" rtl="0" eaLnBrk="0" fontAlgn="base" hangingPunct="0">
        <a:spcBef>
          <a:spcPct val="0"/>
        </a:spcBef>
        <a:spcAft>
          <a:spcPct val="0"/>
        </a:spcAft>
        <a:defRPr sz="21100">
          <a:solidFill>
            <a:schemeClr val="tx2"/>
          </a:solidFill>
          <a:latin typeface="Arial" charset="0"/>
        </a:defRPr>
      </a:lvl4pPr>
      <a:lvl5pPr algn="ctr" defTabSz="4387850" rtl="0" eaLnBrk="0" fontAlgn="base" hangingPunct="0">
        <a:spcBef>
          <a:spcPct val="0"/>
        </a:spcBef>
        <a:spcAft>
          <a:spcPct val="0"/>
        </a:spcAft>
        <a:defRPr sz="21100">
          <a:solidFill>
            <a:schemeClr val="tx2"/>
          </a:solidFill>
          <a:latin typeface="Arial" charset="0"/>
        </a:defRPr>
      </a:lvl5pPr>
      <a:lvl6pPr marL="457200" algn="ctr" defTabSz="4075113" rtl="0" fontAlgn="base">
        <a:spcBef>
          <a:spcPct val="0"/>
        </a:spcBef>
        <a:spcAft>
          <a:spcPct val="0"/>
        </a:spcAft>
        <a:defRPr sz="19600">
          <a:solidFill>
            <a:schemeClr val="tx2"/>
          </a:solidFill>
          <a:latin typeface="Arial" charset="0"/>
        </a:defRPr>
      </a:lvl6pPr>
      <a:lvl7pPr marL="914400" algn="ctr" defTabSz="4075113" rtl="0" fontAlgn="base">
        <a:spcBef>
          <a:spcPct val="0"/>
        </a:spcBef>
        <a:spcAft>
          <a:spcPct val="0"/>
        </a:spcAft>
        <a:defRPr sz="19600">
          <a:solidFill>
            <a:schemeClr val="tx2"/>
          </a:solidFill>
          <a:latin typeface="Arial" charset="0"/>
        </a:defRPr>
      </a:lvl7pPr>
      <a:lvl8pPr marL="1371600" algn="ctr" defTabSz="4075113" rtl="0" fontAlgn="base">
        <a:spcBef>
          <a:spcPct val="0"/>
        </a:spcBef>
        <a:spcAft>
          <a:spcPct val="0"/>
        </a:spcAft>
        <a:defRPr sz="19600">
          <a:solidFill>
            <a:schemeClr val="tx2"/>
          </a:solidFill>
          <a:latin typeface="Arial" charset="0"/>
        </a:defRPr>
      </a:lvl8pPr>
      <a:lvl9pPr marL="1828800" algn="ctr" defTabSz="4075113" rtl="0" fontAlgn="base">
        <a:spcBef>
          <a:spcPct val="0"/>
        </a:spcBef>
        <a:spcAft>
          <a:spcPct val="0"/>
        </a:spcAft>
        <a:defRPr sz="19600">
          <a:solidFill>
            <a:schemeClr val="tx2"/>
          </a:solidFill>
          <a:latin typeface="Arial" charset="0"/>
        </a:defRPr>
      </a:lvl9pPr>
    </p:titleStyle>
    <p:bodyStyle>
      <a:lvl1pPr marL="1646238" indent="-1646238" algn="l" defTabSz="4387850" rtl="0" eaLnBrk="0" fontAlgn="base" hangingPunct="0">
        <a:spcBef>
          <a:spcPct val="20000"/>
        </a:spcBef>
        <a:spcAft>
          <a:spcPct val="0"/>
        </a:spcAft>
        <a:buChar char="•"/>
        <a:defRPr sz="15400">
          <a:solidFill>
            <a:schemeClr val="tx1"/>
          </a:solidFill>
          <a:latin typeface="+mn-lt"/>
          <a:ea typeface="+mn-ea"/>
          <a:cs typeface="+mn-cs"/>
        </a:defRPr>
      </a:lvl1pPr>
      <a:lvl2pPr marL="3565525" indent="-1370013" algn="l" defTabSz="4387850" rtl="0" eaLnBrk="0" fontAlgn="base" hangingPunct="0">
        <a:spcBef>
          <a:spcPct val="20000"/>
        </a:spcBef>
        <a:spcAft>
          <a:spcPct val="0"/>
        </a:spcAft>
        <a:buChar char="–"/>
        <a:defRPr sz="13500">
          <a:solidFill>
            <a:schemeClr val="tx1"/>
          </a:solidFill>
          <a:latin typeface="+mn-lt"/>
        </a:defRPr>
      </a:lvl2pPr>
      <a:lvl3pPr marL="5486400" indent="-1098550" algn="l" defTabSz="4387850" rtl="0" eaLnBrk="0" fontAlgn="base" hangingPunct="0">
        <a:spcBef>
          <a:spcPct val="20000"/>
        </a:spcBef>
        <a:spcAft>
          <a:spcPct val="0"/>
        </a:spcAft>
        <a:buChar char="•"/>
        <a:defRPr sz="11500">
          <a:solidFill>
            <a:schemeClr val="tx1"/>
          </a:solidFill>
          <a:latin typeface="+mn-lt"/>
        </a:defRPr>
      </a:lvl3pPr>
      <a:lvl4pPr marL="7681913" indent="-1098550" algn="l" defTabSz="4387850" rtl="0" eaLnBrk="0" fontAlgn="base" hangingPunct="0">
        <a:spcBef>
          <a:spcPct val="20000"/>
        </a:spcBef>
        <a:spcAft>
          <a:spcPct val="0"/>
        </a:spcAft>
        <a:buChar char="–"/>
        <a:defRPr sz="9600">
          <a:solidFill>
            <a:schemeClr val="tx1"/>
          </a:solidFill>
          <a:latin typeface="+mn-lt"/>
        </a:defRPr>
      </a:lvl4pPr>
      <a:lvl5pPr marL="9874250" indent="-1095375" algn="l" defTabSz="4387850" rtl="0" eaLnBrk="0" fontAlgn="base" hangingPunct="0">
        <a:spcBef>
          <a:spcPct val="20000"/>
        </a:spcBef>
        <a:spcAft>
          <a:spcPct val="0"/>
        </a:spcAft>
        <a:buChar char="»"/>
        <a:defRPr sz="9600">
          <a:solidFill>
            <a:schemeClr val="tx1"/>
          </a:solidFill>
          <a:latin typeface="+mn-lt"/>
        </a:defRPr>
      </a:lvl5pPr>
      <a:lvl6pPr marL="9626600" indent="-1017588" algn="l" defTabSz="4075113" rtl="0" fontAlgn="base">
        <a:spcBef>
          <a:spcPct val="20000"/>
        </a:spcBef>
        <a:spcAft>
          <a:spcPct val="0"/>
        </a:spcAft>
        <a:buChar char="»"/>
        <a:defRPr sz="8900">
          <a:solidFill>
            <a:schemeClr val="tx1"/>
          </a:solidFill>
          <a:latin typeface="+mn-lt"/>
        </a:defRPr>
      </a:lvl6pPr>
      <a:lvl7pPr marL="10083800" indent="-1017588" algn="l" defTabSz="4075113" rtl="0" fontAlgn="base">
        <a:spcBef>
          <a:spcPct val="20000"/>
        </a:spcBef>
        <a:spcAft>
          <a:spcPct val="0"/>
        </a:spcAft>
        <a:buChar char="»"/>
        <a:defRPr sz="8900">
          <a:solidFill>
            <a:schemeClr val="tx1"/>
          </a:solidFill>
          <a:latin typeface="+mn-lt"/>
        </a:defRPr>
      </a:lvl7pPr>
      <a:lvl8pPr marL="10541000" indent="-1017588" algn="l" defTabSz="4075113" rtl="0" fontAlgn="base">
        <a:spcBef>
          <a:spcPct val="20000"/>
        </a:spcBef>
        <a:spcAft>
          <a:spcPct val="0"/>
        </a:spcAft>
        <a:buChar char="»"/>
        <a:defRPr sz="8900">
          <a:solidFill>
            <a:schemeClr val="tx1"/>
          </a:solidFill>
          <a:latin typeface="+mn-lt"/>
        </a:defRPr>
      </a:lvl8pPr>
      <a:lvl9pPr marL="10998200" indent="-1017588" algn="l" defTabSz="4075113" rtl="0" fontAlgn="base">
        <a:spcBef>
          <a:spcPct val="20000"/>
        </a:spcBef>
        <a:spcAft>
          <a:spcPct val="0"/>
        </a:spcAft>
        <a:buChar char="»"/>
        <a:defRPr sz="8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1.xml"/><Relationship Id="rId7" Type="http://schemas.openxmlformats.org/officeDocument/2006/relationships/image" Target="../media/image3.pn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2.jpeg"/><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C9F5FF"/>
        </a:solidFill>
        <a:effectLst/>
      </p:bgPr>
    </p:bg>
    <p:spTree>
      <p:nvGrpSpPr>
        <p:cNvPr id="1" name=""/>
        <p:cNvGrpSpPr/>
        <p:nvPr/>
      </p:nvGrpSpPr>
      <p:grpSpPr>
        <a:xfrm>
          <a:off x="0" y="0"/>
          <a:ext cx="0" cy="0"/>
          <a:chOff x="0" y="0"/>
          <a:chExt cx="0" cy="0"/>
        </a:xfrm>
      </p:grpSpPr>
      <p:sp>
        <p:nvSpPr>
          <p:cNvPr id="1034" name="AutoShape 1465"/>
          <p:cNvSpPr>
            <a:spLocks noChangeArrowheads="1"/>
          </p:cNvSpPr>
          <p:nvPr/>
        </p:nvSpPr>
        <p:spPr bwMode="auto">
          <a:xfrm>
            <a:off x="1143000" y="9144000"/>
            <a:ext cx="41910000" cy="22701250"/>
          </a:xfrm>
          <a:prstGeom prst="roundRect">
            <a:avLst>
              <a:gd name="adj" fmla="val 6819"/>
            </a:avLst>
          </a:prstGeom>
          <a:gradFill rotWithShape="0">
            <a:gsLst>
              <a:gs pos="0">
                <a:srgbClr val="AFF2FF"/>
              </a:gs>
              <a:gs pos="100000">
                <a:srgbClr val="97D7FF"/>
              </a:gs>
            </a:gsLst>
            <a:lin ang="5400000"/>
          </a:gradFill>
          <a:ln w="25400">
            <a:solidFill>
              <a:schemeClr val="tx1"/>
            </a:solidFill>
            <a:round/>
            <a:headEnd/>
            <a:tailEnd/>
          </a:ln>
        </p:spPr>
        <p:txBody>
          <a:bodyPr wrap="none" lIns="85288" tIns="42646" rIns="85288" bIns="42646" anchor="ctr"/>
          <a:lstStyle/>
          <a:p>
            <a:pPr algn="ctr"/>
            <a:endParaRPr lang="en-US" sz="9600" b="1" dirty="0">
              <a:latin typeface="Garamond" pitchFamily="18" charset="0"/>
            </a:endParaRPr>
          </a:p>
        </p:txBody>
      </p:sp>
      <p:sp>
        <p:nvSpPr>
          <p:cNvPr id="54719" name="Rectangle 1471"/>
          <p:cNvSpPr>
            <a:spLocks noChangeArrowheads="1"/>
          </p:cNvSpPr>
          <p:nvPr/>
        </p:nvSpPr>
        <p:spPr bwMode="auto">
          <a:xfrm>
            <a:off x="3733800" y="68263"/>
            <a:ext cx="36423600" cy="4702175"/>
          </a:xfrm>
          <a:prstGeom prst="rect">
            <a:avLst/>
          </a:prstGeom>
          <a:noFill/>
          <a:ln w="9525">
            <a:noFill/>
            <a:miter lim="800000"/>
            <a:headEnd/>
            <a:tailEnd/>
          </a:ln>
        </p:spPr>
        <p:txBody>
          <a:bodyPr lIns="409389" tIns="204694" rIns="409389" bIns="204694" anchor="ctr"/>
          <a:lstStyle/>
          <a:p>
            <a:pPr algn="ctr" defTabSz="4090988">
              <a:defRPr/>
            </a:pPr>
            <a:r>
              <a:rPr lang="en-US" sz="10100" b="1" dirty="0" smtClean="0">
                <a:effectLst>
                  <a:outerShdw blurRad="38100" dist="38100" dir="2700000" algn="tl">
                    <a:srgbClr val="C0C0C0"/>
                  </a:outerShdw>
                </a:effectLst>
                <a:latin typeface="Times New Roman" pitchFamily="18" charset="0"/>
              </a:rPr>
              <a:t>Extra Dimensions of Spacetime</a:t>
            </a:r>
            <a:r>
              <a:rPr lang="en-US" sz="21600" b="1" dirty="0" smtClean="0">
                <a:effectLst>
                  <a:outerShdw blurRad="38100" dist="38100" dir="2700000" algn="tl">
                    <a:srgbClr val="C0C0C0"/>
                  </a:outerShdw>
                </a:effectLst>
              </a:rPr>
              <a:t> </a:t>
            </a:r>
            <a:r>
              <a:rPr lang="en-US" sz="21600" b="1" dirty="0">
                <a:effectLst>
                  <a:outerShdw blurRad="38100" dist="38100" dir="2700000" algn="tl">
                    <a:srgbClr val="C0C0C0"/>
                  </a:outerShdw>
                </a:effectLst>
              </a:rPr>
              <a:t/>
            </a:r>
            <a:br>
              <a:rPr lang="en-US" sz="21600" b="1" dirty="0">
                <a:effectLst>
                  <a:outerShdw blurRad="38100" dist="38100" dir="2700000" algn="tl">
                    <a:srgbClr val="C0C0C0"/>
                  </a:outerShdw>
                </a:effectLst>
              </a:rPr>
            </a:br>
            <a:endParaRPr lang="en-US" sz="4300" dirty="0">
              <a:solidFill>
                <a:schemeClr val="tx2"/>
              </a:solidFill>
              <a:effectLst>
                <a:outerShdw blurRad="38100" dist="38100" dir="2700000" algn="tl">
                  <a:srgbClr val="C0C0C0"/>
                </a:outerShdw>
              </a:effectLst>
            </a:endParaRPr>
          </a:p>
        </p:txBody>
      </p:sp>
      <p:sp>
        <p:nvSpPr>
          <p:cNvPr id="54714" name="Rectangle 1466"/>
          <p:cNvSpPr>
            <a:spLocks noGrp="1" noChangeArrowheads="1"/>
          </p:cNvSpPr>
          <p:nvPr>
            <p:ph type="title" sz="quarter"/>
          </p:nvPr>
        </p:nvSpPr>
        <p:spPr>
          <a:xfrm>
            <a:off x="3733800" y="525463"/>
            <a:ext cx="36423600" cy="1760537"/>
          </a:xfrm>
        </p:spPr>
        <p:txBody>
          <a:bodyPr lIns="409389" tIns="204694" rIns="409389" bIns="204694"/>
          <a:lstStyle/>
          <a:p>
            <a:pPr eaLnBrk="1" hangingPunct="1">
              <a:defRPr/>
            </a:pPr>
            <a:r>
              <a:rPr lang="en-US" sz="10600" b="1" dirty="0" smtClean="0">
                <a:solidFill>
                  <a:schemeClr val="tx1"/>
                </a:solidFill>
                <a:effectLst>
                  <a:outerShdw blurRad="38100" dist="38100" dir="2700000" algn="tl">
                    <a:srgbClr val="C0C0C0"/>
                  </a:outerShdw>
                </a:effectLst>
                <a:latin typeface="Times New Roman" pitchFamily="18" charset="0"/>
              </a:rPr>
              <a:t>Use of Neural Networks to find Evidence of</a:t>
            </a:r>
            <a:endParaRPr lang="en-US" sz="4800" b="1" dirty="0" smtClean="0">
              <a:effectLst>
                <a:outerShdw blurRad="38100" dist="38100" dir="2700000" algn="tl">
                  <a:srgbClr val="C0C0C0"/>
                </a:outerShdw>
              </a:effectLst>
            </a:endParaRPr>
          </a:p>
        </p:txBody>
      </p:sp>
      <p:sp>
        <p:nvSpPr>
          <p:cNvPr id="102" name="Rounded Rectangle 101"/>
          <p:cNvSpPr/>
          <p:nvPr/>
        </p:nvSpPr>
        <p:spPr>
          <a:xfrm>
            <a:off x="2514600" y="9601200"/>
            <a:ext cx="10744200" cy="10515600"/>
          </a:xfrm>
          <a:prstGeom prst="roundRect">
            <a:avLst/>
          </a:prstGeom>
          <a:solidFill>
            <a:srgbClr val="D9ED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2" name="Text Box 1472"/>
          <p:cNvSpPr txBox="1">
            <a:spLocks noChangeArrowheads="1"/>
          </p:cNvSpPr>
          <p:nvPr/>
        </p:nvSpPr>
        <p:spPr bwMode="auto">
          <a:xfrm>
            <a:off x="3657600" y="3314700"/>
            <a:ext cx="36576000" cy="4698157"/>
          </a:xfrm>
          <a:prstGeom prst="rect">
            <a:avLst/>
          </a:prstGeom>
          <a:noFill/>
          <a:ln w="9525">
            <a:noFill/>
            <a:miter lim="800000"/>
            <a:headEnd/>
            <a:tailEnd/>
          </a:ln>
        </p:spPr>
        <p:txBody>
          <a:bodyPr lIns="85288" tIns="42646" rIns="85288" bIns="42646">
            <a:spAutoFit/>
          </a:bodyPr>
          <a:lstStyle/>
          <a:p>
            <a:pPr algn="ctr" defTabSz="852488">
              <a:spcBef>
                <a:spcPts val="0"/>
              </a:spcBef>
            </a:pPr>
            <a:r>
              <a:rPr lang="en-US" sz="5400" b="1" dirty="0">
                <a:latin typeface="Times New Roman" pitchFamily="18" charset="0"/>
              </a:rPr>
              <a:t>David M. </a:t>
            </a:r>
            <a:r>
              <a:rPr lang="en-US" sz="5400" b="1" dirty="0" smtClean="0">
                <a:latin typeface="Times New Roman" pitchFamily="18" charset="0"/>
              </a:rPr>
              <a:t>Nisson</a:t>
            </a:r>
          </a:p>
          <a:p>
            <a:pPr algn="ctr" defTabSz="852488">
              <a:spcBef>
                <a:spcPts val="0"/>
              </a:spcBef>
            </a:pPr>
            <a:r>
              <a:rPr lang="en-US" sz="5400" b="1" dirty="0" smtClean="0">
                <a:latin typeface="Times New Roman" pitchFamily="18" charset="0"/>
              </a:rPr>
              <a:t>Sponsor, Dr. John Conway</a:t>
            </a:r>
            <a:endParaRPr lang="en-US" sz="5400" b="1" dirty="0">
              <a:latin typeface="Times New Roman" pitchFamily="18" charset="0"/>
            </a:endParaRPr>
          </a:p>
          <a:p>
            <a:pPr algn="ctr" defTabSz="852488">
              <a:spcBef>
                <a:spcPct val="20000"/>
              </a:spcBef>
            </a:pPr>
            <a:endParaRPr lang="en-US" sz="6700" b="1" dirty="0">
              <a:latin typeface="Times New Roman" pitchFamily="18" charset="0"/>
            </a:endParaRPr>
          </a:p>
          <a:p>
            <a:pPr defTabSz="852488" eaLnBrk="0" hangingPunct="0">
              <a:spcBef>
                <a:spcPct val="50000"/>
              </a:spcBef>
            </a:pPr>
            <a:endParaRPr lang="en-US" sz="6700" b="1" dirty="0"/>
          </a:p>
        </p:txBody>
      </p:sp>
      <p:sp>
        <p:nvSpPr>
          <p:cNvPr id="1033" name="Text Box 1473"/>
          <p:cNvSpPr txBox="1">
            <a:spLocks noChangeArrowheads="1"/>
          </p:cNvSpPr>
          <p:nvPr/>
        </p:nvSpPr>
        <p:spPr bwMode="auto">
          <a:xfrm>
            <a:off x="3657600" y="5029200"/>
            <a:ext cx="36576000" cy="2940753"/>
          </a:xfrm>
          <a:prstGeom prst="rect">
            <a:avLst/>
          </a:prstGeom>
          <a:noFill/>
          <a:ln w="9525">
            <a:noFill/>
            <a:miter lim="800000"/>
            <a:headEnd/>
            <a:tailEnd/>
          </a:ln>
        </p:spPr>
        <p:txBody>
          <a:bodyPr wrap="square" lIns="85288" tIns="42646" rIns="85288" bIns="42646">
            <a:spAutoFit/>
          </a:bodyPr>
          <a:lstStyle/>
          <a:p>
            <a:pPr algn="ctr" defTabSz="852488">
              <a:spcBef>
                <a:spcPts val="0"/>
              </a:spcBef>
            </a:pPr>
            <a:r>
              <a:rPr lang="en-US" sz="5300" b="1" dirty="0">
                <a:latin typeface="Times New Roman" pitchFamily="18" charset="0"/>
              </a:rPr>
              <a:t>Department of Physics</a:t>
            </a:r>
          </a:p>
          <a:p>
            <a:pPr algn="ctr" defTabSz="852488">
              <a:spcBef>
                <a:spcPts val="0"/>
              </a:spcBef>
            </a:pPr>
            <a:r>
              <a:rPr lang="en-US" sz="5300" b="1" dirty="0">
                <a:latin typeface="Times New Roman" pitchFamily="18" charset="0"/>
              </a:rPr>
              <a:t>University of California, Davis, 95616 </a:t>
            </a:r>
          </a:p>
          <a:p>
            <a:pPr algn="ctr" defTabSz="852488" eaLnBrk="0" hangingPunct="0">
              <a:spcBef>
                <a:spcPct val="50000"/>
              </a:spcBef>
            </a:pPr>
            <a:endParaRPr lang="en-US" sz="5300" b="1" dirty="0"/>
          </a:p>
        </p:txBody>
      </p:sp>
      <p:sp>
        <p:nvSpPr>
          <p:cNvPr id="1035" name="Text Box 1476"/>
          <p:cNvSpPr txBox="1">
            <a:spLocks noChangeArrowheads="1"/>
          </p:cNvSpPr>
          <p:nvPr/>
        </p:nvSpPr>
        <p:spPr bwMode="auto">
          <a:xfrm>
            <a:off x="2057400" y="6629400"/>
            <a:ext cx="39852600" cy="3753283"/>
          </a:xfrm>
          <a:prstGeom prst="rect">
            <a:avLst/>
          </a:prstGeom>
          <a:noFill/>
          <a:ln w="9525">
            <a:noFill/>
            <a:miter lim="800000"/>
            <a:headEnd/>
            <a:tailEnd/>
          </a:ln>
        </p:spPr>
        <p:txBody>
          <a:bodyPr lIns="85288" tIns="42646" rIns="85288" bIns="42646">
            <a:spAutoFit/>
          </a:bodyPr>
          <a:lstStyle/>
          <a:p>
            <a:r>
              <a:rPr lang="en-US" sz="3200" dirty="0"/>
              <a:t>The Randall-Sundrum </a:t>
            </a:r>
            <a:r>
              <a:rPr lang="en-US" sz="3200" dirty="0" smtClean="0"/>
              <a:t>theory [1] </a:t>
            </a:r>
            <a:r>
              <a:rPr lang="en-US" sz="3200" dirty="0"/>
              <a:t>of extra </a:t>
            </a:r>
            <a:r>
              <a:rPr lang="en-US" sz="3200" dirty="0" smtClean="0"/>
              <a:t>spacetime dimensions </a:t>
            </a:r>
            <a:r>
              <a:rPr lang="en-US" sz="3200" dirty="0"/>
              <a:t>predicts the existence of Kaluza-Klein (KK) gluons with masses on the order of 1 TeV. These may decay preferentially into top-antitop quark </a:t>
            </a:r>
            <a:r>
              <a:rPr lang="en-US" sz="3200" dirty="0" smtClean="0"/>
              <a:t>pairs [2]. </a:t>
            </a:r>
            <a:r>
              <a:rPr lang="en-US" sz="3200" dirty="0"/>
              <a:t>Our goal is to produce neural networks that can distinguish these from ordinary dijet events by their pattern of energy deposition in two-dimensional calorimeter arrays in the Compact Muon Solenoid experiment at the Large Hadron Collider. We will begin by simulating calorimeter energy deposits due to both types of events, and then using the simulation output to train and test the neural network. I already have written code that can represent an artificial neural network and train and test it. We will show the result of testing the neural network on simulated data. Finding evidence for the top-antitop pairs could be the first indication of extra dimensions of space-time. </a:t>
            </a:r>
          </a:p>
          <a:p>
            <a:pPr>
              <a:spcBef>
                <a:spcPct val="20000"/>
              </a:spcBef>
            </a:pPr>
            <a:endParaRPr lang="en-US" sz="2900" b="1" dirty="0">
              <a:solidFill>
                <a:srgbClr val="010000"/>
              </a:solidFill>
              <a:latin typeface="Times New Roman" pitchFamily="18" charset="0"/>
            </a:endParaRPr>
          </a:p>
          <a:p>
            <a:pPr eaLnBrk="0" hangingPunct="0">
              <a:spcBef>
                <a:spcPct val="50000"/>
              </a:spcBef>
            </a:pPr>
            <a:endParaRPr lang="en-US" sz="2900" b="1" dirty="0">
              <a:solidFill>
                <a:srgbClr val="010000"/>
              </a:solidFill>
            </a:endParaRPr>
          </a:p>
        </p:txBody>
      </p:sp>
      <p:graphicFrame>
        <p:nvGraphicFramePr>
          <p:cNvPr id="1026" name="Object 1649"/>
          <p:cNvGraphicFramePr>
            <a:graphicFrameLocks noChangeAspect="1"/>
          </p:cNvGraphicFramePr>
          <p:nvPr/>
        </p:nvGraphicFramePr>
        <p:xfrm>
          <a:off x="1300163" y="1290638"/>
          <a:ext cx="3549650" cy="3549650"/>
        </p:xfrm>
        <a:graphic>
          <a:graphicData uri="http://schemas.openxmlformats.org/presentationml/2006/ole">
            <p:oleObj spid="_x0000_s1026" name="Photo Editor Photo" r:id="rId4" imgW="1380952" imgH="1380952" progId="">
              <p:embed/>
            </p:oleObj>
          </a:graphicData>
        </a:graphic>
      </p:graphicFrame>
      <p:graphicFrame>
        <p:nvGraphicFramePr>
          <p:cNvPr id="1027" name="Object 1650"/>
          <p:cNvGraphicFramePr>
            <a:graphicFrameLocks noChangeAspect="1"/>
          </p:cNvGraphicFramePr>
          <p:nvPr/>
        </p:nvGraphicFramePr>
        <p:xfrm>
          <a:off x="39123938" y="1290638"/>
          <a:ext cx="3549650" cy="3549650"/>
        </p:xfrm>
        <a:graphic>
          <a:graphicData uri="http://schemas.openxmlformats.org/presentationml/2006/ole">
            <p:oleObj spid="_x0000_s1027" name="Photo Editor Photo" r:id="rId5" imgW="1380952" imgH="1380952" progId="">
              <p:embed/>
            </p:oleObj>
          </a:graphicData>
        </a:graphic>
      </p:graphicFrame>
      <p:pic>
        <p:nvPicPr>
          <p:cNvPr id="17" name="Picture 16" descr="DSC_0584.jpg"/>
          <p:cNvPicPr>
            <a:picLocks noChangeAspect="1"/>
          </p:cNvPicPr>
          <p:nvPr/>
        </p:nvPicPr>
        <p:blipFill>
          <a:blip r:embed="rId6"/>
          <a:stretch>
            <a:fillRect/>
          </a:stretch>
        </p:blipFill>
        <p:spPr>
          <a:xfrm>
            <a:off x="29032200" y="9601200"/>
            <a:ext cx="9635613" cy="6400800"/>
          </a:xfrm>
          <a:prstGeom prst="rect">
            <a:avLst/>
          </a:prstGeom>
        </p:spPr>
      </p:pic>
      <p:sp>
        <p:nvSpPr>
          <p:cNvPr id="18" name="TextBox 17"/>
          <p:cNvSpPr txBox="1"/>
          <p:nvPr/>
        </p:nvSpPr>
        <p:spPr>
          <a:xfrm>
            <a:off x="29032200" y="16459201"/>
            <a:ext cx="9601200" cy="830997"/>
          </a:xfrm>
          <a:prstGeom prst="rect">
            <a:avLst/>
          </a:prstGeom>
          <a:noFill/>
        </p:spPr>
        <p:txBody>
          <a:bodyPr wrap="square" rtlCol="0">
            <a:spAutoFit/>
          </a:bodyPr>
          <a:lstStyle/>
          <a:p>
            <a:r>
              <a:rPr lang="en-US" sz="2400" dirty="0" smtClean="0"/>
              <a:t>Photo of CMS detector under construction. (http://www.ucdavis.edu/images/features_level2/0908/DSC_0584.jpg)</a:t>
            </a:r>
            <a:endParaRPr lang="en-US" sz="2400" dirty="0"/>
          </a:p>
        </p:txBody>
      </p:sp>
      <p:cxnSp>
        <p:nvCxnSpPr>
          <p:cNvPr id="67" name="Straight Arrow Connector 66"/>
          <p:cNvCxnSpPr>
            <a:endCxn id="53" idx="2"/>
          </p:cNvCxnSpPr>
          <p:nvPr/>
        </p:nvCxnSpPr>
        <p:spPr>
          <a:xfrm flipV="1">
            <a:off x="7315200" y="12416692"/>
            <a:ext cx="885825" cy="156308"/>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2" name="Group 111"/>
          <p:cNvGrpSpPr/>
          <p:nvPr/>
        </p:nvGrpSpPr>
        <p:grpSpPr>
          <a:xfrm>
            <a:off x="6400800" y="10972800"/>
            <a:ext cx="5029200" cy="6440242"/>
            <a:chOff x="7543800" y="9829800"/>
            <a:chExt cx="5747657" cy="7137433"/>
          </a:xfrm>
        </p:grpSpPr>
        <p:grpSp>
          <p:nvGrpSpPr>
            <p:cNvPr id="111" name="Group 110"/>
            <p:cNvGrpSpPr/>
            <p:nvPr/>
          </p:nvGrpSpPr>
          <p:grpSpPr>
            <a:xfrm>
              <a:off x="7772400" y="9829800"/>
              <a:ext cx="4572000" cy="5486400"/>
              <a:chOff x="7772400" y="9829800"/>
              <a:chExt cx="4572000" cy="5486400"/>
            </a:xfrm>
          </p:grpSpPr>
          <p:sp>
            <p:nvSpPr>
              <p:cNvPr id="39" name="Oval 38"/>
              <p:cNvSpPr/>
              <p:nvPr/>
            </p:nvSpPr>
            <p:spPr>
              <a:xfrm>
                <a:off x="7772400" y="10744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p:cNvSpPr/>
              <p:nvPr/>
            </p:nvSpPr>
            <p:spPr>
              <a:xfrm>
                <a:off x="7772400" y="12115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p:cNvSpPr/>
              <p:nvPr/>
            </p:nvSpPr>
            <p:spPr>
              <a:xfrm>
                <a:off x="7772400" y="134874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Oval 48"/>
              <p:cNvSpPr/>
              <p:nvPr/>
            </p:nvSpPr>
            <p:spPr>
              <a:xfrm>
                <a:off x="9601200" y="9829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Oval 52"/>
              <p:cNvSpPr/>
              <p:nvPr/>
            </p:nvSpPr>
            <p:spPr>
              <a:xfrm>
                <a:off x="9601200" y="10972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Oval 53"/>
              <p:cNvSpPr/>
              <p:nvPr/>
            </p:nvSpPr>
            <p:spPr>
              <a:xfrm>
                <a:off x="9601200" y="12115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p:cNvSpPr/>
              <p:nvPr/>
            </p:nvSpPr>
            <p:spPr>
              <a:xfrm>
                <a:off x="9601200" y="13258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p:cNvSpPr/>
              <p:nvPr/>
            </p:nvSpPr>
            <p:spPr>
              <a:xfrm>
                <a:off x="9601200" y="14401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p:cNvSpPr/>
              <p:nvPr/>
            </p:nvSpPr>
            <p:spPr>
              <a:xfrm>
                <a:off x="11430000" y="12115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9" name="Straight Arrow Connector 58"/>
              <p:cNvCxnSpPr/>
              <p:nvPr/>
            </p:nvCxnSpPr>
            <p:spPr>
              <a:xfrm flipV="1">
                <a:off x="8458200" y="10515600"/>
                <a:ext cx="1143000" cy="457200"/>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endCxn id="49" idx="3"/>
              </p:cNvCxnSpPr>
              <p:nvPr/>
            </p:nvCxnSpPr>
            <p:spPr>
              <a:xfrm rot="5400000" flipH="1" flipV="1">
                <a:off x="8343900" y="10724590"/>
                <a:ext cx="1505511" cy="1276911"/>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endCxn id="49" idx="3"/>
              </p:cNvCxnSpPr>
              <p:nvPr/>
            </p:nvCxnSpPr>
            <p:spPr>
              <a:xfrm rot="5400000" flipH="1" flipV="1">
                <a:off x="7543800" y="11524690"/>
                <a:ext cx="3105711" cy="1276911"/>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39" idx="6"/>
                <a:endCxn id="53" idx="2"/>
              </p:cNvCxnSpPr>
              <p:nvPr/>
            </p:nvCxnSpPr>
            <p:spPr>
              <a:xfrm>
                <a:off x="8686800" y="11201400"/>
                <a:ext cx="914400" cy="228600"/>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rot="5400000" flipH="1" flipV="1">
                <a:off x="8001000" y="12115800"/>
                <a:ext cx="2057400" cy="1143000"/>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rot="16200000" flipH="1">
                <a:off x="8686800" y="11430000"/>
                <a:ext cx="914400" cy="914400"/>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endCxn id="55" idx="1"/>
              </p:cNvCxnSpPr>
              <p:nvPr/>
            </p:nvCxnSpPr>
            <p:spPr>
              <a:xfrm rot="16200000" flipH="1">
                <a:off x="8229600" y="11887199"/>
                <a:ext cx="1962711" cy="1048311"/>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rot="16200000" flipH="1">
                <a:off x="7658100" y="12458700"/>
                <a:ext cx="2743200" cy="1143000"/>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stCxn id="41" idx="6"/>
                <a:endCxn id="53" idx="2"/>
              </p:cNvCxnSpPr>
              <p:nvPr/>
            </p:nvCxnSpPr>
            <p:spPr>
              <a:xfrm flipV="1">
                <a:off x="8686800" y="11430000"/>
                <a:ext cx="914400" cy="1143000"/>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a:stCxn id="41" idx="6"/>
                <a:endCxn id="54" idx="2"/>
              </p:cNvCxnSpPr>
              <p:nvPr/>
            </p:nvCxnSpPr>
            <p:spPr>
              <a:xfrm>
                <a:off x="8686800" y="12573000"/>
                <a:ext cx="914400" cy="1588"/>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41" idx="6"/>
              </p:cNvCxnSpPr>
              <p:nvPr/>
            </p:nvCxnSpPr>
            <p:spPr>
              <a:xfrm>
                <a:off x="8686800" y="12573000"/>
                <a:ext cx="914400" cy="1143000"/>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a:stCxn id="41" idx="6"/>
              </p:cNvCxnSpPr>
              <p:nvPr/>
            </p:nvCxnSpPr>
            <p:spPr>
              <a:xfrm>
                <a:off x="8686800" y="12573000"/>
                <a:ext cx="1143000" cy="2286000"/>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a:stCxn id="46" idx="6"/>
                <a:endCxn id="54" idx="2"/>
              </p:cNvCxnSpPr>
              <p:nvPr/>
            </p:nvCxnSpPr>
            <p:spPr>
              <a:xfrm flipV="1">
                <a:off x="8686800" y="12573000"/>
                <a:ext cx="914400" cy="1371600"/>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stCxn id="46" idx="6"/>
                <a:endCxn id="55" idx="2"/>
              </p:cNvCxnSpPr>
              <p:nvPr/>
            </p:nvCxnSpPr>
            <p:spPr>
              <a:xfrm flipV="1">
                <a:off x="8686800" y="13716000"/>
                <a:ext cx="914400" cy="228600"/>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a:stCxn id="46" idx="6"/>
                <a:endCxn id="56" idx="1"/>
              </p:cNvCxnSpPr>
              <p:nvPr/>
            </p:nvCxnSpPr>
            <p:spPr>
              <a:xfrm>
                <a:off x="8686800" y="13944600"/>
                <a:ext cx="1048311" cy="591111"/>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a:stCxn id="49" idx="6"/>
                <a:endCxn id="57" idx="2"/>
              </p:cNvCxnSpPr>
              <p:nvPr/>
            </p:nvCxnSpPr>
            <p:spPr>
              <a:xfrm>
                <a:off x="10515600" y="10287000"/>
                <a:ext cx="914400" cy="2286000"/>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a:stCxn id="53" idx="6"/>
                <a:endCxn id="57" idx="2"/>
              </p:cNvCxnSpPr>
              <p:nvPr/>
            </p:nvCxnSpPr>
            <p:spPr>
              <a:xfrm>
                <a:off x="10515600" y="11430000"/>
                <a:ext cx="914400" cy="1143000"/>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stCxn id="54" idx="6"/>
                <a:endCxn id="57" idx="2"/>
              </p:cNvCxnSpPr>
              <p:nvPr/>
            </p:nvCxnSpPr>
            <p:spPr>
              <a:xfrm>
                <a:off x="10515600" y="12573000"/>
                <a:ext cx="914400" cy="1588"/>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stCxn id="55" idx="6"/>
                <a:endCxn id="57" idx="2"/>
              </p:cNvCxnSpPr>
              <p:nvPr/>
            </p:nvCxnSpPr>
            <p:spPr>
              <a:xfrm flipV="1">
                <a:off x="10515600" y="12573000"/>
                <a:ext cx="914400" cy="1143000"/>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a:stCxn id="56" idx="6"/>
              </p:cNvCxnSpPr>
              <p:nvPr/>
            </p:nvCxnSpPr>
            <p:spPr>
              <a:xfrm flipV="1">
                <a:off x="10515600" y="12801600"/>
                <a:ext cx="914400" cy="2057400"/>
              </a:xfrm>
              <a:prstGeom prst="straightConnector1">
                <a:avLst/>
              </a:prstGeom>
              <a:ln w="25400">
                <a:solidFill>
                  <a:schemeClr val="accent6"/>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106" name="TextBox 105"/>
            <p:cNvSpPr txBox="1"/>
            <p:nvPr/>
          </p:nvSpPr>
          <p:spPr>
            <a:xfrm>
              <a:off x="7543800" y="15087600"/>
              <a:ext cx="1600200" cy="1077218"/>
            </a:xfrm>
            <a:prstGeom prst="rect">
              <a:avLst/>
            </a:prstGeom>
            <a:noFill/>
          </p:spPr>
          <p:txBody>
            <a:bodyPr wrap="square" rtlCol="0">
              <a:spAutoFit/>
            </a:bodyPr>
            <a:lstStyle/>
            <a:p>
              <a:r>
                <a:rPr lang="en-US" sz="3200" dirty="0" smtClean="0"/>
                <a:t>Input</a:t>
              </a:r>
            </a:p>
            <a:p>
              <a:r>
                <a:rPr lang="en-US" sz="3200" dirty="0" smtClean="0"/>
                <a:t>Nodes</a:t>
              </a:r>
              <a:endParaRPr lang="en-US" sz="3200" dirty="0"/>
            </a:p>
          </p:txBody>
        </p:sp>
        <p:sp>
          <p:nvSpPr>
            <p:cNvPr id="107" name="TextBox 106"/>
            <p:cNvSpPr txBox="1"/>
            <p:nvPr/>
          </p:nvSpPr>
          <p:spPr>
            <a:xfrm>
              <a:off x="9372600" y="15773400"/>
              <a:ext cx="2090057" cy="1193833"/>
            </a:xfrm>
            <a:prstGeom prst="rect">
              <a:avLst/>
            </a:prstGeom>
            <a:noFill/>
          </p:spPr>
          <p:txBody>
            <a:bodyPr wrap="square" rtlCol="0">
              <a:spAutoFit/>
            </a:bodyPr>
            <a:lstStyle/>
            <a:p>
              <a:r>
                <a:rPr lang="en-US" sz="3200" dirty="0" smtClean="0"/>
                <a:t>Hidden Nodes</a:t>
              </a:r>
              <a:endParaRPr lang="en-US" sz="3200" dirty="0"/>
            </a:p>
          </p:txBody>
        </p:sp>
        <p:sp>
          <p:nvSpPr>
            <p:cNvPr id="108" name="TextBox 107"/>
            <p:cNvSpPr txBox="1"/>
            <p:nvPr/>
          </p:nvSpPr>
          <p:spPr>
            <a:xfrm>
              <a:off x="11430000" y="13258800"/>
              <a:ext cx="1861457" cy="1193833"/>
            </a:xfrm>
            <a:prstGeom prst="rect">
              <a:avLst/>
            </a:prstGeom>
            <a:noFill/>
          </p:spPr>
          <p:txBody>
            <a:bodyPr wrap="square" rtlCol="0">
              <a:spAutoFit/>
            </a:bodyPr>
            <a:lstStyle/>
            <a:p>
              <a:r>
                <a:rPr lang="en-US" sz="3200" dirty="0" smtClean="0"/>
                <a:t>Output Node</a:t>
              </a:r>
              <a:endParaRPr lang="en-US" sz="3200" dirty="0"/>
            </a:p>
          </p:txBody>
        </p:sp>
      </p:grpSp>
      <p:sp>
        <p:nvSpPr>
          <p:cNvPr id="113" name="TextBox 112"/>
          <p:cNvSpPr txBox="1"/>
          <p:nvPr/>
        </p:nvSpPr>
        <p:spPr>
          <a:xfrm>
            <a:off x="4572000" y="9829800"/>
            <a:ext cx="8000652" cy="923330"/>
          </a:xfrm>
          <a:prstGeom prst="rect">
            <a:avLst/>
          </a:prstGeom>
          <a:noFill/>
        </p:spPr>
        <p:txBody>
          <a:bodyPr wrap="none" rtlCol="0">
            <a:spAutoFit/>
          </a:bodyPr>
          <a:lstStyle/>
          <a:p>
            <a:r>
              <a:rPr lang="en-US" sz="4800" b="1" dirty="0" smtClean="0">
                <a:latin typeface="Garamond" pitchFamily="18" charset="0"/>
              </a:rPr>
              <a:t>An Artificial </a:t>
            </a:r>
            <a:r>
              <a:rPr lang="en-US" sz="5400" b="1" dirty="0" smtClean="0">
                <a:latin typeface="Garamond" pitchFamily="18" charset="0"/>
              </a:rPr>
              <a:t>Neural</a:t>
            </a:r>
            <a:r>
              <a:rPr lang="en-US" sz="4800" b="1" dirty="0" smtClean="0">
                <a:latin typeface="Garamond" pitchFamily="18" charset="0"/>
              </a:rPr>
              <a:t> Network</a:t>
            </a:r>
            <a:endParaRPr lang="en-US" sz="4800" b="1" dirty="0">
              <a:latin typeface="Garamond" pitchFamily="18" charset="0"/>
            </a:endParaRPr>
          </a:p>
        </p:txBody>
      </p:sp>
      <p:sp>
        <p:nvSpPr>
          <p:cNvPr id="114" name="TextBox 113"/>
          <p:cNvSpPr txBox="1"/>
          <p:nvPr/>
        </p:nvSpPr>
        <p:spPr>
          <a:xfrm>
            <a:off x="3886200" y="18059400"/>
            <a:ext cx="8229600" cy="1754326"/>
          </a:xfrm>
          <a:prstGeom prst="rect">
            <a:avLst/>
          </a:prstGeom>
          <a:noFill/>
        </p:spPr>
        <p:txBody>
          <a:bodyPr wrap="square" rtlCol="0">
            <a:spAutoFit/>
          </a:bodyPr>
          <a:lstStyle/>
          <a:p>
            <a:r>
              <a:rPr lang="en-US" sz="3600" dirty="0" smtClean="0"/>
              <a:t>Neural networks will help UC Davis physicists to recognize top-antitop events in a background of dijet events.</a:t>
            </a:r>
            <a:endParaRPr lang="en-US" sz="3600" dirty="0"/>
          </a:p>
        </p:txBody>
      </p:sp>
      <p:sp>
        <p:nvSpPr>
          <p:cNvPr id="104" name="Rounded Rectangle 103"/>
          <p:cNvSpPr/>
          <p:nvPr/>
        </p:nvSpPr>
        <p:spPr>
          <a:xfrm>
            <a:off x="2514600" y="20574000"/>
            <a:ext cx="10744200" cy="10972800"/>
          </a:xfrm>
          <a:prstGeom prst="roundRect">
            <a:avLst/>
          </a:prstGeom>
          <a:solidFill>
            <a:srgbClr val="D9ED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oup 36"/>
          <p:cNvGrpSpPr>
            <a:grpSpLocks noChangeAspect="1"/>
          </p:cNvGrpSpPr>
          <p:nvPr/>
        </p:nvGrpSpPr>
        <p:grpSpPr>
          <a:xfrm>
            <a:off x="5943600" y="20802600"/>
            <a:ext cx="5808028" cy="8694217"/>
            <a:chOff x="7155180" y="22632194"/>
            <a:chExt cx="3818414" cy="5715902"/>
          </a:xfrm>
        </p:grpSpPr>
        <p:sp>
          <p:nvSpPr>
            <p:cNvPr id="19" name="Oval 18"/>
            <p:cNvSpPr>
              <a:spLocks noChangeAspect="1"/>
            </p:cNvSpPr>
            <p:nvPr/>
          </p:nvSpPr>
          <p:spPr>
            <a:xfrm>
              <a:off x="7315200" y="24231600"/>
              <a:ext cx="1371600" cy="914400"/>
            </a:xfrm>
            <a:prstGeom prst="ellipse">
              <a:avLst/>
            </a:prstGeo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a:t>
              </a:r>
            </a:p>
          </p:txBody>
        </p:sp>
        <p:sp>
          <p:nvSpPr>
            <p:cNvPr id="20" name="Oval 19"/>
            <p:cNvSpPr>
              <a:spLocks noChangeAspect="1"/>
            </p:cNvSpPr>
            <p:nvPr/>
          </p:nvSpPr>
          <p:spPr>
            <a:xfrm>
              <a:off x="7315200" y="25831800"/>
              <a:ext cx="1371600" cy="914400"/>
            </a:xfrm>
            <a:prstGeom prst="ellipse">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strike="sngStrik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a:t>
              </a:r>
              <a:endParaRPr lang="en-US" sz="3200" strike="sngStrike" dirty="0"/>
            </a:p>
          </p:txBody>
        </p:sp>
        <p:sp>
          <p:nvSpPr>
            <p:cNvPr id="34" name="Explosion 1 33"/>
            <p:cNvSpPr>
              <a:spLocks noChangeAspect="1"/>
            </p:cNvSpPr>
            <p:nvPr/>
          </p:nvSpPr>
          <p:spPr>
            <a:xfrm>
              <a:off x="7315200" y="25146000"/>
              <a:ext cx="1371600" cy="685800"/>
            </a:xfrm>
            <a:prstGeom prst="irregularSeal1">
              <a:avLst/>
            </a:prstGeom>
            <a:gradFill flip="none" rotWithShape="1">
              <a:gsLst>
                <a:gs pos="0">
                  <a:srgbClr val="FFF98B"/>
                </a:gs>
                <a:gs pos="45000">
                  <a:srgbClr val="FFCC00"/>
                </a:gs>
                <a:gs pos="70000">
                  <a:srgbClr val="FFC000"/>
                </a:gs>
                <a:gs pos="100000">
                  <a:srgbClr val="FFA401"/>
                </a:gs>
              </a:gsLst>
              <a:path path="shape">
                <a:fillToRect l="50000" t="50000" r="50000" b="50000"/>
              </a:path>
              <a:tileRect/>
            </a:gradFill>
            <a:ln>
              <a:solidFill>
                <a:srgbClr val="FFA4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Up Arrow 34"/>
            <p:cNvSpPr>
              <a:spLocks noChangeAspect="1"/>
            </p:cNvSpPr>
            <p:nvPr/>
          </p:nvSpPr>
          <p:spPr>
            <a:xfrm>
              <a:off x="7543800" y="23774400"/>
              <a:ext cx="914400" cy="685800"/>
            </a:xfrm>
            <a:prstGeom prst="upArrow">
              <a:avLst/>
            </a:prstGeom>
            <a:solidFill>
              <a:srgbClr val="261ED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Down Arrow 35"/>
            <p:cNvSpPr>
              <a:spLocks noChangeAspect="1"/>
            </p:cNvSpPr>
            <p:nvPr/>
          </p:nvSpPr>
          <p:spPr>
            <a:xfrm>
              <a:off x="7543800" y="26517600"/>
              <a:ext cx="914400" cy="685800"/>
            </a:xfrm>
            <a:prstGeom prst="downArrow">
              <a:avLst/>
            </a:prstGeom>
            <a:solidFill>
              <a:srgbClr val="261ED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8" name="Straight Arrow Connector 37"/>
            <p:cNvCxnSpPr>
              <a:cxnSpLocks noChangeAspect="1"/>
            </p:cNvCxnSpPr>
            <p:nvPr/>
          </p:nvCxnSpPr>
          <p:spPr>
            <a:xfrm rot="16200000" flipV="1">
              <a:off x="7086600" y="23088600"/>
              <a:ext cx="685800" cy="228600"/>
            </a:xfrm>
            <a:prstGeom prst="straightConnector1">
              <a:avLst/>
            </a:prstGeom>
            <a:ln w="25400">
              <a:solidFill>
                <a:srgbClr val="BC22E6"/>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cxnSpLocks noChangeAspect="1"/>
            </p:cNvCxnSpPr>
            <p:nvPr/>
          </p:nvCxnSpPr>
          <p:spPr>
            <a:xfrm rot="5400000" flipH="1" flipV="1">
              <a:off x="7543800" y="23088600"/>
              <a:ext cx="914400" cy="1588"/>
            </a:xfrm>
            <a:prstGeom prst="straightConnector1">
              <a:avLst/>
            </a:prstGeom>
            <a:ln w="25400">
              <a:solidFill>
                <a:srgbClr val="BC22E6"/>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cxnSpLocks noChangeAspect="1"/>
            </p:cNvCxnSpPr>
            <p:nvPr/>
          </p:nvCxnSpPr>
          <p:spPr>
            <a:xfrm rot="5400000" flipH="1" flipV="1">
              <a:off x="8229600" y="23088600"/>
              <a:ext cx="685800" cy="228600"/>
            </a:xfrm>
            <a:prstGeom prst="straightConnector1">
              <a:avLst/>
            </a:prstGeom>
            <a:ln w="25400">
              <a:solidFill>
                <a:srgbClr val="BC22E6"/>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cxnSpLocks noChangeAspect="1"/>
            </p:cNvCxnSpPr>
            <p:nvPr/>
          </p:nvCxnSpPr>
          <p:spPr>
            <a:xfrm rot="8160000" flipV="1">
              <a:off x="7155180" y="27820620"/>
              <a:ext cx="685800" cy="365760"/>
            </a:xfrm>
            <a:prstGeom prst="straightConnector1">
              <a:avLst/>
            </a:prstGeom>
            <a:ln w="25400">
              <a:solidFill>
                <a:srgbClr val="BC22E6"/>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cxnSpLocks noChangeAspect="1"/>
            </p:cNvCxnSpPr>
            <p:nvPr/>
          </p:nvCxnSpPr>
          <p:spPr>
            <a:xfrm rot="16200000" flipH="1" flipV="1">
              <a:off x="7543800" y="27889200"/>
              <a:ext cx="914400" cy="1588"/>
            </a:xfrm>
            <a:prstGeom prst="straightConnector1">
              <a:avLst/>
            </a:prstGeom>
            <a:ln w="25400">
              <a:solidFill>
                <a:srgbClr val="BC22E6"/>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cxnSpLocks noChangeAspect="1"/>
            </p:cNvCxnSpPr>
            <p:nvPr/>
          </p:nvCxnSpPr>
          <p:spPr>
            <a:xfrm rot="14040000" flipH="1" flipV="1">
              <a:off x="8180723" y="27890896"/>
              <a:ext cx="685800" cy="228600"/>
            </a:xfrm>
            <a:prstGeom prst="straightConnector1">
              <a:avLst/>
            </a:prstGeom>
            <a:ln w="25400">
              <a:solidFill>
                <a:srgbClr val="BC22E6"/>
              </a:solidFill>
              <a:tailEnd type="arrow"/>
            </a:ln>
          </p:spPr>
          <p:style>
            <a:lnRef idx="1">
              <a:schemeClr val="accent1"/>
            </a:lnRef>
            <a:fillRef idx="0">
              <a:schemeClr val="accent1"/>
            </a:fillRef>
            <a:effectRef idx="0">
              <a:schemeClr val="accent1"/>
            </a:effectRef>
            <a:fontRef idx="minor">
              <a:schemeClr val="tx1"/>
            </a:fontRef>
          </p:style>
        </p:cxnSp>
        <p:sp>
          <p:nvSpPr>
            <p:cNvPr id="47" name="Explosion 1 46"/>
            <p:cNvSpPr>
              <a:spLocks noChangeAspect="1"/>
            </p:cNvSpPr>
            <p:nvPr/>
          </p:nvSpPr>
          <p:spPr>
            <a:xfrm>
              <a:off x="9829800" y="24917400"/>
              <a:ext cx="685800" cy="1143000"/>
            </a:xfrm>
            <a:prstGeom prst="irregularSeal1">
              <a:avLst/>
            </a:prstGeom>
            <a:gradFill flip="none" rotWithShape="1">
              <a:gsLst>
                <a:gs pos="0">
                  <a:srgbClr val="FFF98B"/>
                </a:gs>
                <a:gs pos="45000">
                  <a:srgbClr val="FFCC00"/>
                </a:gs>
                <a:gs pos="70000">
                  <a:srgbClr val="FFC000"/>
                </a:gs>
                <a:gs pos="100000">
                  <a:srgbClr val="FFA401"/>
                </a:gs>
              </a:gsLst>
              <a:path path="shape">
                <a:fillToRect l="50000" t="50000" r="50000" b="50000"/>
              </a:path>
              <a:tileRect/>
            </a:gradFill>
            <a:ln>
              <a:solidFill>
                <a:srgbClr val="FFA4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8" name="Straight Arrow Connector 47"/>
            <p:cNvCxnSpPr>
              <a:cxnSpLocks noChangeAspect="1"/>
            </p:cNvCxnSpPr>
            <p:nvPr/>
          </p:nvCxnSpPr>
          <p:spPr>
            <a:xfrm rot="5400000" flipH="1" flipV="1">
              <a:off x="9601200" y="23545800"/>
              <a:ext cx="2058194" cy="686594"/>
            </a:xfrm>
            <a:prstGeom prst="straightConnector1">
              <a:avLst/>
            </a:prstGeom>
            <a:ln w="25400">
              <a:solidFill>
                <a:srgbClr val="BC22E6"/>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cxnSpLocks noChangeAspect="1"/>
            </p:cNvCxnSpPr>
            <p:nvPr/>
          </p:nvCxnSpPr>
          <p:spPr>
            <a:xfrm rot="5400000">
              <a:off x="8801894" y="26631106"/>
              <a:ext cx="1828800" cy="687388"/>
            </a:xfrm>
            <a:prstGeom prst="straightConnector1">
              <a:avLst/>
            </a:prstGeom>
            <a:ln w="25400">
              <a:solidFill>
                <a:srgbClr val="BC22E6"/>
              </a:solidFill>
              <a:tailEnd type="arrow"/>
            </a:ln>
          </p:spPr>
          <p:style>
            <a:lnRef idx="1">
              <a:schemeClr val="accent1"/>
            </a:lnRef>
            <a:fillRef idx="0">
              <a:schemeClr val="accent1"/>
            </a:fillRef>
            <a:effectRef idx="0">
              <a:schemeClr val="accent1"/>
            </a:effectRef>
            <a:fontRef idx="minor">
              <a:schemeClr val="tx1"/>
            </a:fontRef>
          </p:style>
        </p:cxnSp>
        <p:sp>
          <p:nvSpPr>
            <p:cNvPr id="51" name="Oval 50"/>
            <p:cNvSpPr>
              <a:spLocks noChangeAspect="1"/>
            </p:cNvSpPr>
            <p:nvPr/>
          </p:nvSpPr>
          <p:spPr>
            <a:xfrm>
              <a:off x="10287000" y="24917400"/>
              <a:ext cx="4572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strike="sngStrik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a:t>
              </a:r>
              <a:endParaRPr lang="en-US" sz="3200" b="1" strike="sngStrik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2" name="Oval 51"/>
            <p:cNvSpPr>
              <a:spLocks noChangeAspect="1"/>
            </p:cNvSpPr>
            <p:nvPr/>
          </p:nvSpPr>
          <p:spPr>
            <a:xfrm>
              <a:off x="9601200" y="24917400"/>
              <a:ext cx="4572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a:t>
              </a:r>
              <a:endPar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
        <p:nvSpPr>
          <p:cNvPr id="115" name="TextBox 114"/>
          <p:cNvSpPr txBox="1"/>
          <p:nvPr/>
        </p:nvSpPr>
        <p:spPr>
          <a:xfrm>
            <a:off x="4800600" y="29946600"/>
            <a:ext cx="3886200" cy="1446550"/>
          </a:xfrm>
          <a:prstGeom prst="rect">
            <a:avLst/>
          </a:prstGeom>
          <a:noFill/>
        </p:spPr>
        <p:txBody>
          <a:bodyPr wrap="square" rtlCol="0">
            <a:spAutoFit/>
          </a:bodyPr>
          <a:lstStyle/>
          <a:p>
            <a:pPr algn="ctr"/>
            <a:r>
              <a:rPr lang="en-US" sz="4400" b="1" dirty="0" smtClean="0">
                <a:latin typeface="Garamond" pitchFamily="18" charset="0"/>
              </a:rPr>
              <a:t>A top-antitop event</a:t>
            </a:r>
            <a:endParaRPr lang="en-US" sz="4400" b="1" dirty="0">
              <a:latin typeface="Garamond" pitchFamily="18" charset="0"/>
            </a:endParaRPr>
          </a:p>
        </p:txBody>
      </p:sp>
      <p:sp>
        <p:nvSpPr>
          <p:cNvPr id="116" name="Rectangle 115"/>
          <p:cNvSpPr/>
          <p:nvPr/>
        </p:nvSpPr>
        <p:spPr>
          <a:xfrm>
            <a:off x="9144000" y="29718000"/>
            <a:ext cx="3159839" cy="769441"/>
          </a:xfrm>
          <a:prstGeom prst="rect">
            <a:avLst/>
          </a:prstGeom>
        </p:spPr>
        <p:txBody>
          <a:bodyPr wrap="none">
            <a:spAutoFit/>
          </a:bodyPr>
          <a:lstStyle/>
          <a:p>
            <a:pPr algn="ctr"/>
            <a:r>
              <a:rPr lang="en-US" sz="4400" b="1" dirty="0" smtClean="0">
                <a:latin typeface="Garamond" pitchFamily="18" charset="0"/>
              </a:rPr>
              <a:t>A dijet event</a:t>
            </a:r>
            <a:endParaRPr lang="en-US" sz="4400" b="1" dirty="0">
              <a:latin typeface="Garamond" pitchFamily="18" charset="0"/>
            </a:endParaRPr>
          </a:p>
        </p:txBody>
      </p:sp>
      <p:sp>
        <p:nvSpPr>
          <p:cNvPr id="110" name="Rounded Rectangle 109"/>
          <p:cNvSpPr/>
          <p:nvPr/>
        </p:nvSpPr>
        <p:spPr>
          <a:xfrm>
            <a:off x="14630400" y="9829800"/>
            <a:ext cx="10744200" cy="6858000"/>
          </a:xfrm>
          <a:prstGeom prst="roundRect">
            <a:avLst/>
          </a:prstGeom>
          <a:solidFill>
            <a:srgbClr val="D9ED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2" name="Group 91"/>
          <p:cNvGrpSpPr/>
          <p:nvPr/>
        </p:nvGrpSpPr>
        <p:grpSpPr>
          <a:xfrm>
            <a:off x="14630400" y="10058400"/>
            <a:ext cx="9372600" cy="4813300"/>
            <a:chOff x="14173200" y="13931900"/>
            <a:chExt cx="9372600" cy="4813300"/>
          </a:xfrm>
        </p:grpSpPr>
        <p:sp>
          <p:nvSpPr>
            <p:cNvPr id="79" name="Arc 78"/>
            <p:cNvSpPr/>
            <p:nvPr/>
          </p:nvSpPr>
          <p:spPr>
            <a:xfrm>
              <a:off x="19659600" y="14401800"/>
              <a:ext cx="3886200" cy="4343400"/>
            </a:xfrm>
            <a:prstGeom prst="arc">
              <a:avLst>
                <a:gd name="adj1" fmla="val 14931763"/>
                <a:gd name="adj2" fmla="val 20004058"/>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nvGrpSpPr>
            <p:cNvPr id="90" name="Group 89"/>
            <p:cNvGrpSpPr/>
            <p:nvPr/>
          </p:nvGrpSpPr>
          <p:grpSpPr>
            <a:xfrm>
              <a:off x="14173200" y="13931900"/>
              <a:ext cx="9240837" cy="4813300"/>
              <a:chOff x="14173200" y="13931900"/>
              <a:chExt cx="9240837" cy="4813300"/>
            </a:xfrm>
          </p:grpSpPr>
          <p:sp>
            <p:nvSpPr>
              <p:cNvPr id="77" name="Arc 76"/>
              <p:cNvSpPr/>
              <p:nvPr/>
            </p:nvSpPr>
            <p:spPr>
              <a:xfrm>
                <a:off x="14173200" y="14401800"/>
                <a:ext cx="3886200" cy="4343400"/>
              </a:xfrm>
              <a:prstGeom prst="arc">
                <a:avLst>
                  <a:gd name="adj1" fmla="val 14931763"/>
                  <a:gd name="adj2" fmla="val 20004058"/>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81" name="Straight Arrow Connector 80"/>
              <p:cNvCxnSpPr/>
              <p:nvPr/>
            </p:nvCxnSpPr>
            <p:spPr>
              <a:xfrm rot="5400000" flipH="1" flipV="1">
                <a:off x="15087600" y="15544800"/>
                <a:ext cx="2057400" cy="685800"/>
              </a:xfrm>
              <a:prstGeom prst="straightConnector1">
                <a:avLst/>
              </a:prstGeom>
              <a:ln w="25400">
                <a:solidFill>
                  <a:srgbClr val="7030A0"/>
                </a:solidFill>
                <a:tailEnd type="arrow"/>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rot="5400000" flipH="1" flipV="1">
                <a:off x="15659100" y="15659100"/>
                <a:ext cx="1828800" cy="1143000"/>
              </a:xfrm>
              <a:prstGeom prst="straightConnector1">
                <a:avLst/>
              </a:prstGeom>
              <a:ln w="25400">
                <a:solidFill>
                  <a:srgbClr val="7030A0"/>
                </a:solidFill>
                <a:tailEnd type="arrow"/>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rot="5400000" flipH="1" flipV="1">
                <a:off x="14630400" y="15773400"/>
                <a:ext cx="2057400" cy="228600"/>
              </a:xfrm>
              <a:prstGeom prst="straightConnector1">
                <a:avLst/>
              </a:prstGeom>
              <a:ln w="25400">
                <a:solidFill>
                  <a:srgbClr val="7030A0"/>
                </a:solidFill>
                <a:tailEnd type="arrow"/>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rot="5400000" flipH="1" flipV="1">
                <a:off x="20688300" y="15430500"/>
                <a:ext cx="2057400" cy="914400"/>
              </a:xfrm>
              <a:prstGeom prst="straightConnector1">
                <a:avLst/>
              </a:prstGeom>
              <a:ln w="25400">
                <a:solidFill>
                  <a:srgbClr val="7030A0"/>
                </a:solidFill>
                <a:tailEnd type="arrow"/>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sp>
            <p:nvSpPr>
              <p:cNvPr id="80" name="Freeform 79"/>
              <p:cNvSpPr/>
              <p:nvPr/>
            </p:nvSpPr>
            <p:spPr>
              <a:xfrm>
                <a:off x="15392400" y="13931900"/>
                <a:ext cx="2533650" cy="1698625"/>
              </a:xfrm>
              <a:custGeom>
                <a:avLst/>
                <a:gdLst>
                  <a:gd name="connsiteX0" fmla="*/ 0 w 2533650"/>
                  <a:gd name="connsiteY0" fmla="*/ 488950 h 1698625"/>
                  <a:gd name="connsiteX1" fmla="*/ 180975 w 2533650"/>
                  <a:gd name="connsiteY1" fmla="*/ 384175 h 1698625"/>
                  <a:gd name="connsiteX2" fmla="*/ 361950 w 2533650"/>
                  <a:gd name="connsiteY2" fmla="*/ 165100 h 1698625"/>
                  <a:gd name="connsiteX3" fmla="*/ 628650 w 2533650"/>
                  <a:gd name="connsiteY3" fmla="*/ 212725 h 1698625"/>
                  <a:gd name="connsiteX4" fmla="*/ 1171575 w 2533650"/>
                  <a:gd name="connsiteY4" fmla="*/ 41275 h 1698625"/>
                  <a:gd name="connsiteX5" fmla="*/ 1628775 w 2533650"/>
                  <a:gd name="connsiteY5" fmla="*/ 460375 h 1698625"/>
                  <a:gd name="connsiteX6" fmla="*/ 2009775 w 2533650"/>
                  <a:gd name="connsiteY6" fmla="*/ 517525 h 1698625"/>
                  <a:gd name="connsiteX7" fmla="*/ 2133600 w 2533650"/>
                  <a:gd name="connsiteY7" fmla="*/ 974725 h 1698625"/>
                  <a:gd name="connsiteX8" fmla="*/ 2419350 w 2533650"/>
                  <a:gd name="connsiteY8" fmla="*/ 1412875 h 1698625"/>
                  <a:gd name="connsiteX9" fmla="*/ 2533650 w 2533650"/>
                  <a:gd name="connsiteY9" fmla="*/ 1698625 h 169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3650" h="1698625">
                    <a:moveTo>
                      <a:pt x="0" y="488950"/>
                    </a:moveTo>
                    <a:cubicBezTo>
                      <a:pt x="60325" y="463550"/>
                      <a:pt x="120650" y="438150"/>
                      <a:pt x="180975" y="384175"/>
                    </a:cubicBezTo>
                    <a:cubicBezTo>
                      <a:pt x="241300" y="330200"/>
                      <a:pt x="287338" y="193675"/>
                      <a:pt x="361950" y="165100"/>
                    </a:cubicBezTo>
                    <a:cubicBezTo>
                      <a:pt x="436562" y="136525"/>
                      <a:pt x="493713" y="233362"/>
                      <a:pt x="628650" y="212725"/>
                    </a:cubicBezTo>
                    <a:cubicBezTo>
                      <a:pt x="763587" y="192088"/>
                      <a:pt x="1004888" y="0"/>
                      <a:pt x="1171575" y="41275"/>
                    </a:cubicBezTo>
                    <a:cubicBezTo>
                      <a:pt x="1338262" y="82550"/>
                      <a:pt x="1489075" y="381000"/>
                      <a:pt x="1628775" y="460375"/>
                    </a:cubicBezTo>
                    <a:cubicBezTo>
                      <a:pt x="1768475" y="539750"/>
                      <a:pt x="1925638" y="431800"/>
                      <a:pt x="2009775" y="517525"/>
                    </a:cubicBezTo>
                    <a:cubicBezTo>
                      <a:pt x="2093913" y="603250"/>
                      <a:pt x="2065338" y="825500"/>
                      <a:pt x="2133600" y="974725"/>
                    </a:cubicBezTo>
                    <a:cubicBezTo>
                      <a:pt x="2201863" y="1123950"/>
                      <a:pt x="2352675" y="1292225"/>
                      <a:pt x="2419350" y="1412875"/>
                    </a:cubicBezTo>
                    <a:cubicBezTo>
                      <a:pt x="2486025" y="1533525"/>
                      <a:pt x="2533650" y="1698625"/>
                      <a:pt x="2533650" y="1698625"/>
                    </a:cubicBezTo>
                  </a:path>
                </a:pathLst>
              </a:custGeom>
              <a:ln>
                <a:solidFill>
                  <a:srgbClr val="AC8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82" name="Freeform 81"/>
              <p:cNvSpPr/>
              <p:nvPr/>
            </p:nvSpPr>
            <p:spPr>
              <a:xfrm>
                <a:off x="20831175" y="14106525"/>
                <a:ext cx="2582862" cy="1495425"/>
              </a:xfrm>
              <a:custGeom>
                <a:avLst/>
                <a:gdLst>
                  <a:gd name="connsiteX0" fmla="*/ 0 w 2582862"/>
                  <a:gd name="connsiteY0" fmla="*/ 390525 h 1495425"/>
                  <a:gd name="connsiteX1" fmla="*/ 257175 w 2582862"/>
                  <a:gd name="connsiteY1" fmla="*/ 276225 h 1495425"/>
                  <a:gd name="connsiteX2" fmla="*/ 581025 w 2582862"/>
                  <a:gd name="connsiteY2" fmla="*/ 238125 h 1495425"/>
                  <a:gd name="connsiteX3" fmla="*/ 1076325 w 2582862"/>
                  <a:gd name="connsiteY3" fmla="*/ 276225 h 1495425"/>
                  <a:gd name="connsiteX4" fmla="*/ 1581150 w 2582862"/>
                  <a:gd name="connsiteY4" fmla="*/ 47625 h 1495425"/>
                  <a:gd name="connsiteX5" fmla="*/ 1905000 w 2582862"/>
                  <a:gd name="connsiteY5" fmla="*/ 561975 h 1495425"/>
                  <a:gd name="connsiteX6" fmla="*/ 2162175 w 2582862"/>
                  <a:gd name="connsiteY6" fmla="*/ 838200 h 1495425"/>
                  <a:gd name="connsiteX7" fmla="*/ 2514600 w 2582862"/>
                  <a:gd name="connsiteY7" fmla="*/ 1304925 h 1495425"/>
                  <a:gd name="connsiteX8" fmla="*/ 2571750 w 2582862"/>
                  <a:gd name="connsiteY8" fmla="*/ 1495425 h 1495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2862" h="1495425">
                    <a:moveTo>
                      <a:pt x="0" y="390525"/>
                    </a:moveTo>
                    <a:cubicBezTo>
                      <a:pt x="80169" y="346075"/>
                      <a:pt x="160338" y="301625"/>
                      <a:pt x="257175" y="276225"/>
                    </a:cubicBezTo>
                    <a:cubicBezTo>
                      <a:pt x="354013" y="250825"/>
                      <a:pt x="444500" y="238125"/>
                      <a:pt x="581025" y="238125"/>
                    </a:cubicBezTo>
                    <a:cubicBezTo>
                      <a:pt x="717550" y="238125"/>
                      <a:pt x="909638" y="307975"/>
                      <a:pt x="1076325" y="276225"/>
                    </a:cubicBezTo>
                    <a:cubicBezTo>
                      <a:pt x="1243012" y="244475"/>
                      <a:pt x="1443038" y="0"/>
                      <a:pt x="1581150" y="47625"/>
                    </a:cubicBezTo>
                    <a:cubicBezTo>
                      <a:pt x="1719262" y="95250"/>
                      <a:pt x="1808163" y="430213"/>
                      <a:pt x="1905000" y="561975"/>
                    </a:cubicBezTo>
                    <a:cubicBezTo>
                      <a:pt x="2001837" y="693737"/>
                      <a:pt x="2060575" y="714375"/>
                      <a:pt x="2162175" y="838200"/>
                    </a:cubicBezTo>
                    <a:cubicBezTo>
                      <a:pt x="2263775" y="962025"/>
                      <a:pt x="2446338" y="1195388"/>
                      <a:pt x="2514600" y="1304925"/>
                    </a:cubicBezTo>
                    <a:cubicBezTo>
                      <a:pt x="2582862" y="1414462"/>
                      <a:pt x="2577306" y="1454943"/>
                      <a:pt x="2571750" y="1495425"/>
                    </a:cubicBezTo>
                  </a:path>
                </a:pathLst>
              </a:custGeom>
              <a:ln>
                <a:solidFill>
                  <a:srgbClr val="AC8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grpSp>
      <p:sp>
        <p:nvSpPr>
          <p:cNvPr id="86" name="TextBox 85"/>
          <p:cNvSpPr txBox="1"/>
          <p:nvPr/>
        </p:nvSpPr>
        <p:spPr>
          <a:xfrm>
            <a:off x="15316200" y="13944600"/>
            <a:ext cx="8458200" cy="1938992"/>
          </a:xfrm>
          <a:prstGeom prst="rect">
            <a:avLst/>
          </a:prstGeom>
          <a:noFill/>
        </p:spPr>
        <p:txBody>
          <a:bodyPr wrap="square" rtlCol="0">
            <a:spAutoFit/>
          </a:bodyPr>
          <a:lstStyle/>
          <a:p>
            <a:r>
              <a:rPr lang="en-US" sz="2400" dirty="0" smtClean="0"/>
              <a:t>Above is an illustration of how a top-antitop event (left) and a dijet event (right) might deposit energy into the calorimeters (red line). Each jet produces a corresponding “bump” in the energies (brown line shows the distribution). Neural networks may help distinguish these distributions electronically.</a:t>
            </a:r>
            <a:endParaRPr lang="en-US" sz="2400" dirty="0"/>
          </a:p>
        </p:txBody>
      </p:sp>
      <p:sp>
        <p:nvSpPr>
          <p:cNvPr id="109" name="Rounded Rectangle 108"/>
          <p:cNvSpPr/>
          <p:nvPr/>
        </p:nvSpPr>
        <p:spPr>
          <a:xfrm>
            <a:off x="14630400" y="18288000"/>
            <a:ext cx="10744200" cy="13258800"/>
          </a:xfrm>
          <a:prstGeom prst="roundRect">
            <a:avLst/>
          </a:prstGeom>
          <a:solidFill>
            <a:srgbClr val="D9ED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6" name="Picture 95" descr="c1.png"/>
          <p:cNvPicPr>
            <a:picLocks noChangeAspect="1"/>
          </p:cNvPicPr>
          <p:nvPr/>
        </p:nvPicPr>
        <p:blipFill>
          <a:blip r:embed="rId7"/>
          <a:stretch>
            <a:fillRect/>
          </a:stretch>
        </p:blipFill>
        <p:spPr>
          <a:xfrm>
            <a:off x="16459200" y="19431000"/>
            <a:ext cx="5600700" cy="3762375"/>
          </a:xfrm>
          <a:prstGeom prst="rect">
            <a:avLst/>
          </a:prstGeom>
        </p:spPr>
      </p:pic>
      <p:pic>
        <p:nvPicPr>
          <p:cNvPr id="98" name="Picture 97" descr="c1-2d.png"/>
          <p:cNvPicPr>
            <a:picLocks noChangeAspect="1"/>
          </p:cNvPicPr>
          <p:nvPr/>
        </p:nvPicPr>
        <p:blipFill>
          <a:blip r:embed="rId8"/>
          <a:stretch>
            <a:fillRect/>
          </a:stretch>
        </p:blipFill>
        <p:spPr>
          <a:xfrm>
            <a:off x="16459200" y="24231600"/>
            <a:ext cx="5601482" cy="3762900"/>
          </a:xfrm>
          <a:prstGeom prst="rect">
            <a:avLst/>
          </a:prstGeom>
        </p:spPr>
      </p:pic>
      <p:sp>
        <p:nvSpPr>
          <p:cNvPr id="100" name="TextBox 99"/>
          <p:cNvSpPr txBox="1"/>
          <p:nvPr/>
        </p:nvSpPr>
        <p:spPr>
          <a:xfrm>
            <a:off x="15087600" y="28803600"/>
            <a:ext cx="8001000" cy="1569660"/>
          </a:xfrm>
          <a:prstGeom prst="rect">
            <a:avLst/>
          </a:prstGeom>
          <a:noFill/>
        </p:spPr>
        <p:txBody>
          <a:bodyPr wrap="square" rtlCol="0">
            <a:spAutoFit/>
          </a:bodyPr>
          <a:lstStyle/>
          <a:p>
            <a:r>
              <a:rPr lang="en-US" sz="2400" dirty="0" smtClean="0"/>
              <a:t>Lego (top) and color (bottom) plots of calorimeter energies for a computer-simulated top-antitop event. Each area marked by red lines in the color plot corresponds to a single input to the neural network.</a:t>
            </a:r>
            <a:endParaRPr lang="en-US" sz="2400" dirty="0"/>
          </a:p>
        </p:txBody>
      </p:sp>
      <p:sp>
        <p:nvSpPr>
          <p:cNvPr id="119" name="Rounded Rectangle 118"/>
          <p:cNvSpPr/>
          <p:nvPr/>
        </p:nvSpPr>
        <p:spPr>
          <a:xfrm>
            <a:off x="27432000" y="18059400"/>
            <a:ext cx="14401800" cy="5486400"/>
          </a:xfrm>
          <a:prstGeom prst="roundRect">
            <a:avLst/>
          </a:prstGeom>
          <a:solidFill>
            <a:srgbClr val="D9ED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Rounded Rectangle 119"/>
          <p:cNvSpPr/>
          <p:nvPr/>
        </p:nvSpPr>
        <p:spPr>
          <a:xfrm>
            <a:off x="27432000" y="24003000"/>
            <a:ext cx="14173200" cy="7315200"/>
          </a:xfrm>
          <a:prstGeom prst="roundRect">
            <a:avLst/>
          </a:prstGeom>
          <a:solidFill>
            <a:srgbClr val="D9ED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TextBox 117"/>
          <p:cNvSpPr txBox="1"/>
          <p:nvPr/>
        </p:nvSpPr>
        <p:spPr>
          <a:xfrm>
            <a:off x="28346400" y="18973800"/>
            <a:ext cx="13030200" cy="3970318"/>
          </a:xfrm>
          <a:prstGeom prst="rect">
            <a:avLst/>
          </a:prstGeom>
          <a:noFill/>
        </p:spPr>
        <p:txBody>
          <a:bodyPr wrap="square" rtlCol="0">
            <a:spAutoFit/>
          </a:bodyPr>
          <a:lstStyle/>
          <a:p>
            <a:pPr>
              <a:buFont typeface="Arial" pitchFamily="34" charset="0"/>
              <a:buChar char="•"/>
            </a:pPr>
            <a:r>
              <a:rPr lang="en-US" sz="3600" dirty="0" smtClean="0"/>
              <a:t> If UC Davis experimentalists find top-antitop pairs at the Compact Muon Solenoid, this could signify the existence of Kaluza-Klein gluons.</a:t>
            </a:r>
          </a:p>
          <a:p>
            <a:endParaRPr lang="en-US" sz="3600" dirty="0" smtClean="0"/>
          </a:p>
          <a:p>
            <a:endParaRPr lang="en-US" sz="3600" dirty="0" smtClean="0"/>
          </a:p>
          <a:p>
            <a:pPr>
              <a:buFont typeface="Arial" pitchFamily="34" charset="0"/>
              <a:buChar char="•"/>
            </a:pPr>
            <a:r>
              <a:rPr lang="en-US" sz="3600" dirty="0" smtClean="0"/>
              <a:t> These gluons are an indicator of space-time dimensions beyond the three of space, and one of time, that we see today.</a:t>
            </a:r>
          </a:p>
        </p:txBody>
      </p:sp>
      <p:sp>
        <p:nvSpPr>
          <p:cNvPr id="117" name="TextBox 116"/>
          <p:cNvSpPr txBox="1"/>
          <p:nvPr/>
        </p:nvSpPr>
        <p:spPr>
          <a:xfrm>
            <a:off x="28803600" y="24917400"/>
            <a:ext cx="11658600" cy="6247864"/>
          </a:xfrm>
          <a:prstGeom prst="rect">
            <a:avLst/>
          </a:prstGeom>
          <a:noFill/>
        </p:spPr>
        <p:txBody>
          <a:bodyPr wrap="square" rtlCol="0">
            <a:spAutoFit/>
          </a:bodyPr>
          <a:lstStyle/>
          <a:p>
            <a:r>
              <a:rPr lang="en-US" sz="4000" b="1" dirty="0" smtClean="0">
                <a:latin typeface="Garamond" pitchFamily="18" charset="0"/>
              </a:rPr>
              <a:t>References</a:t>
            </a:r>
          </a:p>
          <a:p>
            <a:endParaRPr lang="en-US" sz="4000" b="1" dirty="0" smtClean="0">
              <a:latin typeface="Garamond" pitchFamily="18" charset="0"/>
            </a:endParaRPr>
          </a:p>
          <a:p>
            <a:pPr marL="514350" indent="-514350">
              <a:buFontTx/>
              <a:buAutoNum type="arabicPeriod"/>
            </a:pPr>
            <a:r>
              <a:rPr lang="en-US" sz="3200" dirty="0" smtClean="0">
                <a:latin typeface="+mn-lt"/>
              </a:rPr>
              <a:t>Randall, Lisa and Sundrum, Raman.</a:t>
            </a:r>
            <a:r>
              <a:rPr lang="en-US" sz="3200" b="1" dirty="0" smtClean="0">
                <a:latin typeface="+mn-lt"/>
              </a:rPr>
              <a:t> Large Mass Hierarchy from a Small Extra Dimension</a:t>
            </a:r>
            <a:r>
              <a:rPr lang="en-US" sz="3200" i="1" dirty="0" smtClean="0">
                <a:latin typeface="+mn-lt"/>
              </a:rPr>
              <a:t>. Phys. Rev. Lett</a:t>
            </a:r>
            <a:r>
              <a:rPr lang="en-US" sz="3200" dirty="0" smtClean="0">
                <a:latin typeface="+mn-lt"/>
              </a:rPr>
              <a:t>. Vol. 83, Issue 17, p. 3370-3373. (http://prola.aps.org/abstract/PRL/v83/i17/p3370_1)</a:t>
            </a:r>
          </a:p>
          <a:p>
            <a:pPr marL="514350" indent="-514350">
              <a:buFontTx/>
              <a:buAutoNum type="arabicPeriod"/>
            </a:pPr>
            <a:r>
              <a:rPr lang="en-US" sz="3200" dirty="0" smtClean="0"/>
              <a:t>K. </a:t>
            </a:r>
            <a:r>
              <a:rPr lang="en-US" sz="3200" dirty="0" err="1" smtClean="0"/>
              <a:t>Agashe</a:t>
            </a:r>
            <a:r>
              <a:rPr lang="en-US" sz="3200" dirty="0" smtClean="0"/>
              <a:t>, et al., "LHC Signals from Warped Extra Dimensions",</a:t>
            </a:r>
            <a:br>
              <a:rPr lang="en-US" sz="3200" dirty="0" smtClean="0"/>
            </a:br>
            <a:r>
              <a:rPr lang="en-US" sz="3200" dirty="0" smtClean="0"/>
              <a:t>Phys. Rev. </a:t>
            </a:r>
            <a:r>
              <a:rPr lang="en-US" sz="3200" smtClean="0"/>
              <a:t>D77:015003,2008</a:t>
            </a:r>
          </a:p>
          <a:p>
            <a:pPr marL="514350" indent="-514350">
              <a:buFontTx/>
              <a:buAutoNum type="arabicPeriod"/>
            </a:pPr>
            <a:r>
              <a:rPr lang="en-US" sz="3200" smtClean="0"/>
              <a:t>UC </a:t>
            </a:r>
            <a:r>
              <a:rPr lang="en-US" sz="3200" dirty="0" smtClean="0"/>
              <a:t>Davis Experimental High Energy Physics. (http://ucdcms.ucdavis.edu/)</a:t>
            </a:r>
          </a:p>
          <a:p>
            <a:pPr marL="514350" indent="-514350">
              <a:buAutoNum type="arabicPeriod"/>
            </a:pPr>
            <a:endParaRPr lang="en-US" sz="3200" dirty="0">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2653</TotalTime>
  <Words>435</Words>
  <Application>Microsoft PowerPoint</Application>
  <PresentationFormat>Custom</PresentationFormat>
  <Paragraphs>32</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Photo Editor Photo</vt:lpstr>
      <vt:lpstr>Use of Neural Networks to find Evidence of</vt:lpstr>
    </vt:vector>
  </TitlesOfParts>
  <Company>ucd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MEMS Research</dc:title>
  <dc:creator>Michael Wong</dc:creator>
  <cp:lastModifiedBy>David Nisson</cp:lastModifiedBy>
  <cp:revision>195</cp:revision>
  <dcterms:created xsi:type="dcterms:W3CDTF">2002-02-22T04:30:40Z</dcterms:created>
  <dcterms:modified xsi:type="dcterms:W3CDTF">2009-04-17T16:10:40Z</dcterms:modified>
</cp:coreProperties>
</file>